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handoutMasterIdLst>
    <p:handoutMasterId r:id="rId17"/>
  </p:handoutMasterIdLst>
  <p:sldIdLst>
    <p:sldId id="307" r:id="rId2"/>
    <p:sldId id="308" r:id="rId3"/>
    <p:sldId id="258" r:id="rId4"/>
    <p:sldId id="302" r:id="rId5"/>
    <p:sldId id="259" r:id="rId6"/>
    <p:sldId id="310" r:id="rId7"/>
    <p:sldId id="300" r:id="rId8"/>
    <p:sldId id="306" r:id="rId9"/>
    <p:sldId id="311" r:id="rId10"/>
    <p:sldId id="298" r:id="rId11"/>
    <p:sldId id="305" r:id="rId12"/>
    <p:sldId id="293" r:id="rId13"/>
    <p:sldId id="284" r:id="rId14"/>
    <p:sldId id="295"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1pPr>
    <a:lvl2pPr marL="0" marR="0" indent="457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2pPr>
    <a:lvl3pPr marL="0" marR="0" indent="914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3pPr>
    <a:lvl4pPr marL="0" marR="0" indent="1371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4pPr>
    <a:lvl5pPr marL="0" marR="0" indent="18288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5pPr>
    <a:lvl6pPr marL="0" marR="0" indent="22860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6pPr>
    <a:lvl7pPr marL="0" marR="0" indent="27432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7pPr>
    <a:lvl8pPr marL="0" marR="0" indent="32004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8pPr>
    <a:lvl9pPr marL="0" marR="0" indent="365760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CC8F3"/>
    <a:srgbClr val="495C7F"/>
    <a:srgbClr val="0AA3EB"/>
    <a:srgbClr val="1B335F"/>
    <a:srgbClr val="EB2227"/>
    <a:srgbClr val="5FC3F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Helvetica Neue"/>
          <a:ea typeface="Helvetica Neue"/>
          <a:cs typeface="Helvetica Neue"/>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
          <a:latin typeface="Helvetica Neue"/>
          <a:ea typeface="Helvetica Neue"/>
          <a:cs typeface="Helvetica Neue"/>
        </a:font>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
          <a:latin typeface="Helvetica Neue"/>
          <a:ea typeface="Helvetica Neue"/>
          <a:cs typeface="Helvetica Neue"/>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94303" autoAdjust="0"/>
  </p:normalViewPr>
  <p:slideViewPr>
    <p:cSldViewPr snapToGrid="0" snapToObjects="1">
      <p:cViewPr varScale="1">
        <p:scale>
          <a:sx n="42" d="100"/>
          <a:sy n="42" d="100"/>
        </p:scale>
        <p:origin x="1214" y="8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35.wmf"/><Relationship Id="rId7" Type="http://schemas.openxmlformats.org/officeDocument/2006/relationships/image" Target="../media/image39.wmf"/><Relationship Id="rId2" Type="http://schemas.openxmlformats.org/officeDocument/2006/relationships/image" Target="../media/image34.wmf"/><Relationship Id="rId1" Type="http://schemas.openxmlformats.org/officeDocument/2006/relationships/image" Target="../media/image1.wmf"/><Relationship Id="rId6" Type="http://schemas.openxmlformats.org/officeDocument/2006/relationships/image" Target="../media/image38.wmf"/><Relationship Id="rId5" Type="http://schemas.openxmlformats.org/officeDocument/2006/relationships/image" Target="../media/image37.wmf"/><Relationship Id="rId4"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F459B6D-89EF-4F2D-B975-BF28935D52C7}" type="datetimeFigureOut">
              <a:rPr lang="en-US" smtClean="0"/>
              <a:t>8/9/2024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9FE45D3-2808-4BA7-BD81-CD4CB26BBD4B}" type="slidenum">
              <a:rPr lang="en-US" smtClean="0"/>
              <a:t>‹#›</a:t>
            </a:fld>
            <a:endParaRPr lang="en-US"/>
          </a:p>
        </p:txBody>
      </p:sp>
    </p:spTree>
    <p:extLst>
      <p:ext uri="{BB962C8B-B14F-4D97-AF65-F5344CB8AC3E}">
        <p14:creationId xmlns:p14="http://schemas.microsoft.com/office/powerpoint/2010/main" val="17652539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Shape 49"/>
          <p:cNvSpPr>
            <a:spLocks noGrp="1" noRot="1" noChangeAspect="1"/>
          </p:cNvSpPr>
          <p:nvPr>
            <p:ph type="sldImg"/>
          </p:nvPr>
        </p:nvSpPr>
        <p:spPr>
          <a:xfrm>
            <a:off x="1143000" y="685800"/>
            <a:ext cx="4572000" cy="3429000"/>
          </a:xfrm>
          <a:prstGeom prst="rect">
            <a:avLst/>
          </a:prstGeom>
        </p:spPr>
        <p:txBody>
          <a:bodyPr/>
          <a:lstStyle/>
          <a:p>
            <a:endParaRPr/>
          </a:p>
        </p:txBody>
      </p:sp>
      <p:sp>
        <p:nvSpPr>
          <p:cNvPr id="50" name="Shape 50"/>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482105628"/>
      </p:ext>
    </p:extLst>
  </p:cSld>
  <p:clrMap bg1="lt1" tx1="dk1" bg2="lt2" tx2="dk2" accent1="accent1" accent2="accent2" accent3="accent3" accent4="accent4" accent5="accent5" accent6="accent6" hlink="hlink" folHlink="folHlink"/>
  <p:hf hdr="0" ftr="0" dt="0"/>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95514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Marketing story to remain</a:t>
            </a:r>
            <a:endParaRPr lang="en-US" dirty="0"/>
          </a:p>
        </p:txBody>
      </p:sp>
    </p:spTree>
    <p:extLst>
      <p:ext uri="{BB962C8B-B14F-4D97-AF65-F5344CB8AC3E}">
        <p14:creationId xmlns:p14="http://schemas.microsoft.com/office/powerpoint/2010/main" val="3706210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342900" indent="-342900">
              <a:buFont typeface="Arial" charset="0"/>
              <a:buChar char="•"/>
            </a:pPr>
            <a:r>
              <a:rPr lang="en-US" dirty="0" smtClean="0"/>
              <a:t>Predictive</a:t>
            </a:r>
            <a:r>
              <a:rPr lang="en-US" baseline="0" dirty="0" smtClean="0"/>
              <a:t> analytics and automated issue resolution using LLM (Large Language Model)</a:t>
            </a:r>
          </a:p>
          <a:p>
            <a:pPr marL="342900" marR="0" indent="-342900" defTabSz="457200" eaLnBrk="1" fontAlgn="auto" latinLnBrk="0" hangingPunct="1">
              <a:lnSpc>
                <a:spcPct val="117999"/>
              </a:lnSpc>
              <a:spcBef>
                <a:spcPts val="0"/>
              </a:spcBef>
              <a:spcAft>
                <a:spcPts val="0"/>
              </a:spcAft>
              <a:buClrTx/>
              <a:buSzTx/>
              <a:buFont typeface="Arial" charset="0"/>
              <a:buChar char="•"/>
              <a:tabLst/>
              <a:defRPr/>
            </a:pPr>
            <a:r>
              <a:rPr lang="en-US" sz="2400" dirty="0" smtClean="0">
                <a:solidFill>
                  <a:schemeClr val="accent1"/>
                </a:solidFill>
              </a:rPr>
              <a:t>Automating incident creation through incident alerts</a:t>
            </a:r>
          </a:p>
          <a:p>
            <a:pPr marL="342900" indent="-342900">
              <a:buFont typeface="Arial" charset="0"/>
              <a:buChar char="•"/>
            </a:pPr>
            <a:endParaRPr lang="en-US" dirty="0"/>
          </a:p>
        </p:txBody>
      </p:sp>
    </p:spTree>
    <p:extLst>
      <p:ext uri="{BB962C8B-B14F-4D97-AF65-F5344CB8AC3E}">
        <p14:creationId xmlns:p14="http://schemas.microsoft.com/office/powerpoint/2010/main" val="1192631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307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Presented content</a:t>
            </a:r>
            <a:r>
              <a:rPr lang="en-US" baseline="0" dirty="0" smtClean="0"/>
              <a:t> Ok </a:t>
            </a:r>
            <a:endParaRPr lang="en-US" dirty="0"/>
          </a:p>
        </p:txBody>
      </p:sp>
    </p:spTree>
    <p:extLst>
      <p:ext uri="{BB962C8B-B14F-4D97-AF65-F5344CB8AC3E}">
        <p14:creationId xmlns:p14="http://schemas.microsoft.com/office/powerpoint/2010/main" val="133115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563089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457200" eaLnBrk="1" fontAlgn="auto" latinLnBrk="0" hangingPunct="1">
              <a:lnSpc>
                <a:spcPct val="117999"/>
              </a:lnSpc>
              <a:spcBef>
                <a:spcPts val="0"/>
              </a:spcBef>
              <a:spcAft>
                <a:spcPts val="0"/>
              </a:spcAft>
              <a:buClrTx/>
              <a:buSzTx/>
              <a:buFontTx/>
              <a:buNone/>
              <a:tabLst/>
              <a:defRPr/>
            </a:pPr>
            <a:r>
              <a:rPr lang="en-US" dirty="0" smtClean="0"/>
              <a:t>Marketing story to continue</a:t>
            </a:r>
          </a:p>
          <a:p>
            <a:endParaRPr lang="en-US" dirty="0"/>
          </a:p>
        </p:txBody>
      </p:sp>
    </p:spTree>
    <p:extLst>
      <p:ext uri="{BB962C8B-B14F-4D97-AF65-F5344CB8AC3E}">
        <p14:creationId xmlns:p14="http://schemas.microsoft.com/office/powerpoint/2010/main" val="17729949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97321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Highlighted</a:t>
            </a:r>
            <a:r>
              <a:rPr lang="en-US" baseline="0" dirty="0" smtClean="0"/>
              <a:t> points:-</a:t>
            </a:r>
          </a:p>
          <a:p>
            <a:r>
              <a:rPr lang="en-US" baseline="0" dirty="0" smtClean="0"/>
              <a:t>-Real time SLA matrix &amp; priority adjustments</a:t>
            </a:r>
          </a:p>
          <a:p>
            <a:pPr marL="0" marR="0" indent="0" defTabSz="457200" eaLnBrk="1" fontAlgn="auto" latinLnBrk="0" hangingPunct="1">
              <a:lnSpc>
                <a:spcPct val="117999"/>
              </a:lnSpc>
              <a:spcBef>
                <a:spcPts val="0"/>
              </a:spcBef>
              <a:spcAft>
                <a:spcPts val="0"/>
              </a:spcAft>
              <a:buClrTx/>
              <a:buSzTx/>
              <a:buFontTx/>
              <a:buNone/>
              <a:tabLst/>
              <a:defRPr/>
            </a:pPr>
            <a:r>
              <a:rPr lang="en-US" baseline="0" dirty="0" smtClean="0"/>
              <a:t>-</a:t>
            </a:r>
            <a:r>
              <a:rPr lang="en-US"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Performance dashboard for all IT service staff &amp; Birds</a:t>
            </a: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 eye view </a:t>
            </a:r>
          </a:p>
          <a:p>
            <a:pPr marL="0" marR="0" indent="0" defTabSz="457200" eaLnBrk="1" fontAlgn="auto" latinLnBrk="0" hangingPunct="1">
              <a:lnSpc>
                <a:spcPct val="117999"/>
              </a:lnSpc>
              <a:spcBef>
                <a:spcPts val="0"/>
              </a:spcBef>
              <a:spcAft>
                <a:spcPts val="0"/>
              </a:spcAft>
              <a:buClrTx/>
              <a:buSzTx/>
              <a:buFontTx/>
              <a:buNone/>
              <a:tabLst/>
              <a:defRPr/>
            </a:pPr>
            <a:r>
              <a:rPr lang="en-US" sz="2400" baseline="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rPr>
              <a:t>-Cost-saving from in house-development</a:t>
            </a:r>
            <a:endParaRPr lang="en-ID" sz="2400" dirty="0" smtClean="0">
              <a:solidFill>
                <a:srgbClr val="002060"/>
              </a:solidFill>
              <a:latin typeface="IBM Plex Sans Regular" panose="020B0503050203000203" pitchFamily="34" charset="0"/>
              <a:ea typeface="Open Sans" panose="020B0606030504020204" pitchFamily="34" charset="0"/>
              <a:cs typeface="Open Sans" panose="020B0606030504020204" pitchFamily="34" charset="0"/>
            </a:endParaRPr>
          </a:p>
          <a:p>
            <a:endParaRPr lang="en-US" baseline="0" dirty="0" smtClean="0"/>
          </a:p>
          <a:p>
            <a:endParaRPr lang="en-US" baseline="0" dirty="0" smtClean="0"/>
          </a:p>
        </p:txBody>
      </p:sp>
    </p:spTree>
    <p:extLst>
      <p:ext uri="{BB962C8B-B14F-4D97-AF65-F5344CB8AC3E}">
        <p14:creationId xmlns:p14="http://schemas.microsoft.com/office/powerpoint/2010/main" val="9269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Points</a:t>
            </a:r>
            <a:r>
              <a:rPr lang="en-US" baseline="0" dirty="0" smtClean="0"/>
              <a:t> notes-</a:t>
            </a:r>
          </a:p>
          <a:p>
            <a:r>
              <a:rPr lang="en-US" baseline="0" dirty="0" smtClean="0"/>
              <a:t>*Micro service architecture – for </a:t>
            </a:r>
            <a:r>
              <a:rPr lang="en-US" baseline="0" dirty="0" err="1" smtClean="0"/>
              <a:t>ServU</a:t>
            </a:r>
            <a:r>
              <a:rPr lang="en-US" baseline="0" dirty="0" smtClean="0"/>
              <a:t> We are used micro service architecture, therefor all these modules can be deployed and scaled independently.</a:t>
            </a:r>
          </a:p>
          <a:p>
            <a:r>
              <a:rPr lang="en-US" baseline="0" dirty="0" smtClean="0"/>
              <a:t>*Customer centric – end to end customer service with feedback</a:t>
            </a:r>
          </a:p>
          <a:p>
            <a:r>
              <a:rPr lang="en-US" baseline="0" dirty="0" smtClean="0"/>
              <a:t>*Centralized knowledge base – Repeated </a:t>
            </a:r>
          </a:p>
          <a:p>
            <a:endParaRPr lang="en-US" dirty="0"/>
          </a:p>
        </p:txBody>
      </p:sp>
    </p:spTree>
    <p:extLst>
      <p:ext uri="{BB962C8B-B14F-4D97-AF65-F5344CB8AC3E}">
        <p14:creationId xmlns:p14="http://schemas.microsoft.com/office/powerpoint/2010/main" val="423105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 These</a:t>
            </a:r>
            <a:r>
              <a:rPr lang="en-US" baseline="0" dirty="0" smtClean="0"/>
              <a:t> are the technologies we have used to develop </a:t>
            </a:r>
            <a:r>
              <a:rPr lang="en-US" baseline="0" dirty="0" err="1" smtClean="0"/>
              <a:t>ServU</a:t>
            </a:r>
            <a:r>
              <a:rPr lang="en-US" baseline="0" dirty="0" smtClean="0"/>
              <a:t>.</a:t>
            </a:r>
          </a:p>
          <a:p>
            <a:pPr marL="342900" indent="-342900">
              <a:buFont typeface="Arial" charset="0"/>
              <a:buChar char="•"/>
            </a:pPr>
            <a:r>
              <a:rPr lang="en-US" baseline="0" dirty="0" smtClean="0"/>
              <a:t>We are the only bank certify in ISO 27001(2022 latest version) and ISO 22301. </a:t>
            </a:r>
          </a:p>
          <a:p>
            <a:pPr marL="342900" indent="-342900">
              <a:buFont typeface="Arial" charset="0"/>
              <a:buChar char="•"/>
            </a:pPr>
            <a:r>
              <a:rPr lang="en-US" baseline="0" dirty="0" smtClean="0"/>
              <a:t>And also we are complied in 20000 ITSM &amp; ISO 27035 (information technology)</a:t>
            </a:r>
            <a:endParaRPr lang="en-US" dirty="0"/>
          </a:p>
        </p:txBody>
      </p:sp>
    </p:spTree>
    <p:extLst>
      <p:ext uri="{BB962C8B-B14F-4D97-AF65-F5344CB8AC3E}">
        <p14:creationId xmlns:p14="http://schemas.microsoft.com/office/powerpoint/2010/main" val="2760413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Grid Master Light">
    <p:spTree>
      <p:nvGrpSpPr>
        <p:cNvPr id="1" name=""/>
        <p:cNvGrpSpPr/>
        <p:nvPr/>
      </p:nvGrpSpPr>
      <p:grpSpPr>
        <a:xfrm>
          <a:off x="0" y="0"/>
          <a:ext cx="0" cy="0"/>
          <a:chOff x="0" y="0"/>
          <a:chExt cx="0" cy="0"/>
        </a:xfrm>
      </p:grpSpPr>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Masterpage No. Right">
    <p:spTree>
      <p:nvGrpSpPr>
        <p:cNvPr id="1" name=""/>
        <p:cNvGrpSpPr/>
        <p:nvPr/>
      </p:nvGrpSpPr>
      <p:grpSpPr>
        <a:xfrm>
          <a:off x="0" y="0"/>
          <a:ext cx="0" cy="0"/>
          <a:chOff x="0" y="0"/>
          <a:chExt cx="0" cy="0"/>
        </a:xfrm>
      </p:grpSpPr>
      <p:sp>
        <p:nvSpPr>
          <p:cNvPr id="18" name="Neocore Pitch Deck 2022"/>
          <p:cNvSpPr txBox="1"/>
          <p:nvPr/>
        </p:nvSpPr>
        <p:spPr>
          <a:xfrm rot="16200000">
            <a:off x="21803390" y="9822991"/>
            <a:ext cx="3831953"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19" name="Quadrat"/>
          <p:cNvSpPr/>
          <p:nvPr/>
        </p:nvSpPr>
        <p:spPr>
          <a:xfrm>
            <a:off x="23117274"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solidFill>
                <a:schemeClr val="bg2"/>
              </a:solidFill>
            </a:endParaRPr>
          </a:p>
        </p:txBody>
      </p:sp>
      <p:sp>
        <p:nvSpPr>
          <p:cNvPr id="20" name="Form"/>
          <p:cNvSpPr/>
          <p:nvPr/>
        </p:nvSpPr>
        <p:spPr>
          <a:xfrm>
            <a:off x="23485214"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21" name="Rechteck"/>
          <p:cNvSpPr/>
          <p:nvPr/>
        </p:nvSpPr>
        <p:spPr>
          <a:xfrm rot="16200000">
            <a:off x="22196524"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2" name="Rechteck"/>
          <p:cNvSpPr/>
          <p:nvPr/>
        </p:nvSpPr>
        <p:spPr>
          <a:xfrm rot="16200000">
            <a:off x="22196524"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3" name="Rechteck"/>
          <p:cNvSpPr/>
          <p:nvPr/>
        </p:nvSpPr>
        <p:spPr>
          <a:xfrm rot="16200000">
            <a:off x="22196524"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4" name="Rechteck"/>
          <p:cNvSpPr/>
          <p:nvPr/>
        </p:nvSpPr>
        <p:spPr>
          <a:xfrm rot="16200000">
            <a:off x="22196524"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5" name="Rechteck"/>
          <p:cNvSpPr/>
          <p:nvPr/>
        </p:nvSpPr>
        <p:spPr>
          <a:xfrm rot="16200000">
            <a:off x="22196524"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6" name="Rechteck"/>
          <p:cNvSpPr/>
          <p:nvPr/>
        </p:nvSpPr>
        <p:spPr>
          <a:xfrm rot="16200000">
            <a:off x="22196524"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27" name="Foliennummer"/>
          <p:cNvSpPr txBox="1">
            <a:spLocks noGrp="1"/>
          </p:cNvSpPr>
          <p:nvPr>
            <p:ph type="sldNum" sz="quarter" idx="2"/>
          </p:nvPr>
        </p:nvSpPr>
        <p:spPr>
          <a:xfrm>
            <a:off x="23418550" y="12865100"/>
            <a:ext cx="727605"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Masterpage No. Left">
    <p:spTree>
      <p:nvGrpSpPr>
        <p:cNvPr id="1" name=""/>
        <p:cNvGrpSpPr/>
        <p:nvPr/>
      </p:nvGrpSpPr>
      <p:grpSpPr>
        <a:xfrm>
          <a:off x="0" y="0"/>
          <a:ext cx="0" cy="0"/>
          <a:chOff x="0" y="0"/>
          <a:chExt cx="0" cy="0"/>
        </a:xfrm>
      </p:grpSpPr>
      <p:sp>
        <p:nvSpPr>
          <p:cNvPr id="34" name="Neocore Pitch Deck 2022"/>
          <p:cNvSpPr txBox="1"/>
          <p:nvPr/>
        </p:nvSpPr>
        <p:spPr>
          <a:xfrm rot="16200000">
            <a:off x="-1312446" y="9822991"/>
            <a:ext cx="3831953" cy="3937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nSpc>
                <a:spcPct val="110000"/>
              </a:lnSpc>
              <a:defRPr sz="1800" spc="-18"/>
            </a:pPr>
            <a:r>
              <a:rPr dirty="0" err="1">
                <a:solidFill>
                  <a:schemeClr val="accent1"/>
                </a:solidFill>
              </a:rPr>
              <a:t>Neocore</a:t>
            </a:r>
            <a:r>
              <a:rPr dirty="0">
                <a:solidFill>
                  <a:schemeClr val="accent1"/>
                </a:solidFill>
              </a:rPr>
              <a:t> Pitch Deck </a:t>
            </a:r>
            <a:r>
              <a:rPr dirty="0">
                <a:solidFill>
                  <a:schemeClr val="accent2"/>
                </a:solidFill>
                <a:latin typeface="+mn-lt"/>
                <a:ea typeface="+mn-ea"/>
                <a:cs typeface="+mn-cs"/>
                <a:sym typeface="IBM Plex Sans Bold"/>
              </a:rPr>
              <a:t>2022</a:t>
            </a:r>
          </a:p>
        </p:txBody>
      </p:sp>
      <p:sp>
        <p:nvSpPr>
          <p:cNvPr id="35" name="Quadrat"/>
          <p:cNvSpPr/>
          <p:nvPr/>
        </p:nvSpPr>
        <p:spPr>
          <a:xfrm>
            <a:off x="1438" y="12446000"/>
            <a:ext cx="1270001" cy="12700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6" name="Form"/>
          <p:cNvSpPr/>
          <p:nvPr/>
        </p:nvSpPr>
        <p:spPr>
          <a:xfrm>
            <a:off x="369379" y="452955"/>
            <a:ext cx="534120" cy="478378"/>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37" name="Rechteck"/>
          <p:cNvSpPr/>
          <p:nvPr/>
        </p:nvSpPr>
        <p:spPr>
          <a:xfrm rot="16200000">
            <a:off x="337988" y="965128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8" name="Rechteck"/>
          <p:cNvSpPr/>
          <p:nvPr/>
        </p:nvSpPr>
        <p:spPr>
          <a:xfrm rot="16200000">
            <a:off x="337988" y="7792208"/>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39" name="Rechteck"/>
          <p:cNvSpPr/>
          <p:nvPr/>
        </p:nvSpPr>
        <p:spPr>
          <a:xfrm rot="16200000">
            <a:off x="337988" y="5933130"/>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0" name="Rechteck"/>
          <p:cNvSpPr/>
          <p:nvPr/>
        </p:nvSpPr>
        <p:spPr>
          <a:xfrm rot="16200000">
            <a:off x="337988" y="4074051"/>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1" name="Rechteck"/>
          <p:cNvSpPr/>
          <p:nvPr/>
        </p:nvSpPr>
        <p:spPr>
          <a:xfrm rot="16200000">
            <a:off x="337988" y="2214972"/>
            <a:ext cx="1854201" cy="12701"/>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2" name="Rechteck"/>
          <p:cNvSpPr/>
          <p:nvPr/>
        </p:nvSpPr>
        <p:spPr>
          <a:xfrm rot="16200000">
            <a:off x="337988" y="11512550"/>
            <a:ext cx="1854201" cy="12700"/>
          </a:xfrm>
          <a:prstGeom prst="rect">
            <a:avLst/>
          </a:prstGeom>
          <a:solidFill>
            <a:schemeClr val="bg2">
              <a:alpha val="20000"/>
            </a:schemeClr>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sp>
        <p:nvSpPr>
          <p:cNvPr id="43" name="Foliennummer"/>
          <p:cNvSpPr txBox="1">
            <a:spLocks noGrp="1"/>
          </p:cNvSpPr>
          <p:nvPr>
            <p:ph type="sldNum" sz="quarter" idx="2"/>
          </p:nvPr>
        </p:nvSpPr>
        <p:spPr>
          <a:xfrm>
            <a:off x="232190" y="12865100"/>
            <a:ext cx="808497" cy="393701"/>
          </a:xfrm>
          <a:prstGeom prst="rect">
            <a:avLst/>
          </a:prstGeom>
        </p:spPr>
        <p:txBody>
          <a:bodyPr wrap="square"/>
          <a:lstStyle>
            <a:lvl1pPr algn="ctr" defTabSz="2438338">
              <a:lnSpc>
                <a:spcPct val="110000"/>
              </a:lnSpc>
              <a:defRPr sz="1800" spc="-18">
                <a:solidFill>
                  <a:schemeClr val="bg2"/>
                </a:solidFill>
                <a:latin typeface="IBM Plex Sans Light"/>
                <a:ea typeface="IBM Plex Sans Light"/>
                <a:cs typeface="IBM Plex Sans Light"/>
                <a:sym typeface="IBM Plex Sans Light"/>
              </a:defRPr>
            </a:lvl1pPr>
          </a:lstStyle>
          <a:p>
            <a:fld id="{86CB4B4D-7CA3-9044-876B-883B54F8677D}" type="slidenum">
              <a:rPr lang="de-DE" smtClean="0"/>
              <a:pPr/>
              <a:t>‹#›</a:t>
            </a:fld>
            <a:endParaRPr lang="de-DE"/>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Folientitel"/>
          <p:cNvSpPr txBox="1">
            <a:spLocks noGrp="1"/>
          </p:cNvSpPr>
          <p:nvPr>
            <p:ph type="title"/>
          </p:nvPr>
        </p:nvSpPr>
        <p:spPr>
          <a:xfrm>
            <a:off x="1206500" y="1079500"/>
            <a:ext cx="10477500" cy="1435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Folientitel</a:t>
            </a:r>
          </a:p>
        </p:txBody>
      </p:sp>
      <p:sp>
        <p:nvSpPr>
          <p:cNvPr id="3" name="Textebene 1…"/>
          <p:cNvSpPr txBox="1">
            <a:spLocks noGrp="1"/>
          </p:cNvSpPr>
          <p:nvPr>
            <p:ph type="body" idx="1"/>
          </p:nvPr>
        </p:nvSpPr>
        <p:spPr>
          <a:xfrm>
            <a:off x="1206500" y="4248504"/>
            <a:ext cx="10477500" cy="82560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Text für Folienpunkt</a:t>
            </a:r>
          </a:p>
          <a:p>
            <a:pPr lvl="1"/>
            <a:endParaRPr/>
          </a:p>
          <a:p>
            <a:pPr lvl="2"/>
            <a:endParaRPr/>
          </a:p>
          <a:p>
            <a:pPr lvl="3"/>
            <a:endParaRPr/>
          </a:p>
          <a:p>
            <a:pPr lvl="4"/>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Lst>
  <p:transition spd="med"/>
  <p:hf sldNum="0" hdr="0" dt="0"/>
  <p:txStyles>
    <p:titleStyle>
      <a:lvl1pPr marL="0" marR="0" indent="0" algn="l" defTabSz="2438338" rtl="0" latinLnBrk="0">
        <a:lnSpc>
          <a:spcPct val="120000"/>
        </a:lnSpc>
        <a:spcBef>
          <a:spcPts val="0"/>
        </a:spcBef>
        <a:spcAft>
          <a:spcPts val="0"/>
        </a:spcAft>
        <a:buClrTx/>
        <a:buSzTx/>
        <a:buFontTx/>
        <a:buNone/>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0" marR="0" indent="457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2pPr>
      <a:lvl3pPr marL="0" marR="0" indent="914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3pPr>
      <a:lvl4pPr marL="0" marR="0" indent="1371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4pPr>
      <a:lvl5pPr marL="0" marR="0" indent="18288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5pPr>
      <a:lvl6pPr marL="0" marR="0" indent="22860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0" marR="0" indent="27432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0" marR="0" indent="32004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0" marR="0" indent="3657600" algn="l" defTabSz="2438338" rtl="0" latinLnBrk="0">
        <a:lnSpc>
          <a:spcPct val="120000"/>
        </a:lnSpc>
        <a:spcBef>
          <a:spcPts val="0"/>
        </a:spcBef>
        <a:spcAft>
          <a:spcPts val="0"/>
        </a:spcAft>
        <a:buClrTx/>
        <a:buSzTx/>
        <a:buFontTx/>
        <a:buNone/>
        <a:tabLst/>
        <a:defRPr sz="2400" b="0" i="0" u="none" strike="noStrike" cap="none" spc="-24" baseline="0">
          <a:solidFill>
            <a:srgbClr val="B9B9C2"/>
          </a:solidFill>
          <a:uFillTx/>
          <a:latin typeface="IBM Plex Sans Light"/>
          <a:ea typeface="IBM Plex Sans Light"/>
          <a:cs typeface="IBM Plex Sans Light"/>
          <a:sym typeface="IBM Plex Sans Light"/>
        </a:defRPr>
      </a:lvl9pPr>
    </p:titleStyle>
    <p:bodyStyle>
      <a:lvl1pPr marL="304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1pPr>
      <a:lvl2pPr marL="914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2pPr>
      <a:lvl3pPr marL="1524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3pPr>
      <a:lvl4pPr marL="2133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4pPr>
      <a:lvl5pPr marL="27432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chemeClr val="bg2"/>
          </a:solidFill>
          <a:uFillTx/>
          <a:latin typeface="IBM Plex Sans Light"/>
          <a:ea typeface="IBM Plex Sans Light"/>
          <a:cs typeface="IBM Plex Sans Light"/>
          <a:sym typeface="IBM Plex Sans Light"/>
        </a:defRPr>
      </a:lvl5pPr>
      <a:lvl6pPr marL="33528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6pPr>
      <a:lvl7pPr marL="39624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7pPr>
      <a:lvl8pPr marL="45720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8pPr>
      <a:lvl9pPr marL="5181600" marR="0" indent="-304800" algn="l" defTabSz="2438338" rtl="0" latinLnBrk="0">
        <a:lnSpc>
          <a:spcPct val="120000"/>
        </a:lnSpc>
        <a:spcBef>
          <a:spcPts val="0"/>
        </a:spcBef>
        <a:spcAft>
          <a:spcPts val="0"/>
        </a:spcAft>
        <a:buClrTx/>
        <a:buSzPct val="123000"/>
        <a:buFontTx/>
        <a:buChar char="•"/>
        <a:tabLst/>
        <a:defRPr sz="2400" b="0" i="0" u="none" strike="noStrike" cap="none" spc="-24" baseline="0">
          <a:solidFill>
            <a:srgbClr val="B9B9C2"/>
          </a:solidFill>
          <a:uFillTx/>
          <a:latin typeface="IBM Plex Sans Light"/>
          <a:ea typeface="IBM Plex Sans Light"/>
          <a:cs typeface="IBM Plex Sans Light"/>
          <a:sym typeface="IBM Plex Sans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1.w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8" Type="http://schemas.microsoft.com/office/2007/relationships/hdphoto" Target="../media/hdphoto7.wdp"/><Relationship Id="rId26" Type="http://schemas.openxmlformats.org/officeDocument/2006/relationships/image" Target="../media/image47.png"/><Relationship Id="rId39" Type="http://schemas.openxmlformats.org/officeDocument/2006/relationships/image" Target="../media/image50.png"/><Relationship Id="rId3" Type="http://schemas.openxmlformats.org/officeDocument/2006/relationships/notesSlide" Target="../notesSlides/notesSlide9.xml"/><Relationship Id="rId34" Type="http://schemas.openxmlformats.org/officeDocument/2006/relationships/image" Target="../media/image36.wmf"/><Relationship Id="rId42" Type="http://schemas.openxmlformats.org/officeDocument/2006/relationships/oleObject" Target="../embeddings/oleObject15.bin"/><Relationship Id="rId7" Type="http://schemas.openxmlformats.org/officeDocument/2006/relationships/image" Target="../media/image42.png"/><Relationship Id="rId25" Type="http://schemas.openxmlformats.org/officeDocument/2006/relationships/image" Target="../media/image46.png"/><Relationship Id="rId33" Type="http://schemas.openxmlformats.org/officeDocument/2006/relationships/oleObject" Target="../embeddings/oleObject11.bin"/><Relationship Id="rId38" Type="http://schemas.openxmlformats.org/officeDocument/2006/relationships/image" Target="../media/image38.wmf"/><Relationship Id="rId2" Type="http://schemas.openxmlformats.org/officeDocument/2006/relationships/slideLayout" Target="../slideLayouts/slideLayout2.xml"/><Relationship Id="rId29" Type="http://schemas.openxmlformats.org/officeDocument/2006/relationships/image" Target="../media/image34.wmf"/><Relationship Id="rId41" Type="http://schemas.openxmlformats.org/officeDocument/2006/relationships/image" Target="../media/image39.wmf"/><Relationship Id="rId1" Type="http://schemas.openxmlformats.org/officeDocument/2006/relationships/vmlDrawing" Target="../drawings/vmlDrawing8.vml"/><Relationship Id="rId6" Type="http://schemas.openxmlformats.org/officeDocument/2006/relationships/image" Target="../media/image41.png"/><Relationship Id="rId24" Type="http://schemas.openxmlformats.org/officeDocument/2006/relationships/image" Target="../media/image45.png"/><Relationship Id="rId32" Type="http://schemas.openxmlformats.org/officeDocument/2006/relationships/image" Target="../media/image49.png"/><Relationship Id="rId37" Type="http://schemas.openxmlformats.org/officeDocument/2006/relationships/oleObject" Target="../embeddings/oleObject13.bin"/><Relationship Id="rId40" Type="http://schemas.openxmlformats.org/officeDocument/2006/relationships/oleObject" Target="../embeddings/oleObject14.bin"/><Relationship Id="rId5" Type="http://schemas.openxmlformats.org/officeDocument/2006/relationships/image" Target="../media/image1.wmf"/><Relationship Id="rId23" Type="http://schemas.openxmlformats.org/officeDocument/2006/relationships/image" Target="../media/image40.svg"/><Relationship Id="rId28" Type="http://schemas.openxmlformats.org/officeDocument/2006/relationships/oleObject" Target="../embeddings/oleObject9.bin"/><Relationship Id="rId36" Type="http://schemas.openxmlformats.org/officeDocument/2006/relationships/image" Target="../media/image37.wmf"/><Relationship Id="rId10" Type="http://schemas.openxmlformats.org/officeDocument/2006/relationships/image" Target="../media/image44.png"/><Relationship Id="rId31" Type="http://schemas.openxmlformats.org/officeDocument/2006/relationships/image" Target="../media/image35.wmf"/><Relationship Id="rId4" Type="http://schemas.openxmlformats.org/officeDocument/2006/relationships/oleObject" Target="../embeddings/oleObject8.bin"/><Relationship Id="rId9"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oleObject" Target="../embeddings/oleObject10.bin"/><Relationship Id="rId35" Type="http://schemas.openxmlformats.org/officeDocument/2006/relationships/oleObject" Target="../embeddings/oleObject12.bin"/><Relationship Id="rId43" Type="http://schemas.openxmlformats.org/officeDocument/2006/relationships/image" Target="../media/image40.wmf"/></Relationships>
</file>

<file path=ppt/slides/_rels/slide11.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notesSlide" Target="../notesSlides/notesSlide10.xml"/><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1.wmf"/><Relationship Id="rId10" Type="http://schemas.openxmlformats.org/officeDocument/2006/relationships/image" Target="../media/image55.png"/><Relationship Id="rId4" Type="http://schemas.openxmlformats.org/officeDocument/2006/relationships/oleObject" Target="../embeddings/oleObject16.bin"/><Relationship Id="rId9" Type="http://schemas.openxmlformats.org/officeDocument/2006/relationships/image" Target="../media/image54.png"/></Relationships>
</file>

<file path=ppt/slides/_rels/slide1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notesSlide" Target="../notesSlides/notesSlide11.xml"/><Relationship Id="rId7" Type="http://schemas.openxmlformats.org/officeDocument/2006/relationships/image" Target="../media/image60.png"/><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59.png"/><Relationship Id="rId5" Type="http://schemas.openxmlformats.org/officeDocument/2006/relationships/image" Target="../media/image1.wmf"/><Relationship Id="rId4" Type="http://schemas.openxmlformats.org/officeDocument/2006/relationships/oleObject" Target="../embeddings/oleObject17.bin"/><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8" Type="http://schemas.openxmlformats.org/officeDocument/2006/relationships/image" Target="../media/image66.jpg"/><Relationship Id="rId3" Type="http://schemas.openxmlformats.org/officeDocument/2006/relationships/oleObject" Target="../embeddings/oleObject18.bin"/><Relationship Id="rId7" Type="http://schemas.openxmlformats.org/officeDocument/2006/relationships/image" Target="../media/image65.JP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64.png"/><Relationship Id="rId5" Type="http://schemas.openxmlformats.org/officeDocument/2006/relationships/image" Target="../media/image63.JPG"/><Relationship Id="rId4" Type="http://schemas.openxmlformats.org/officeDocument/2006/relationships/image" Target="../media/image1.wmf"/><Relationship Id="rId9" Type="http://schemas.openxmlformats.org/officeDocument/2006/relationships/image" Target="../media/image67.png"/></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xml"/><Relationship Id="rId1" Type="http://schemas.openxmlformats.org/officeDocument/2006/relationships/vmlDrawing" Target="../drawings/vmlDrawing12.vml"/><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image" Target="../media/image1.wm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microsoft.com/office/2007/relationships/hdphoto" Target="../media/hdphoto4.wdp"/><Relationship Id="rId3" Type="http://schemas.openxmlformats.org/officeDocument/2006/relationships/notesSlide" Target="../notesSlides/notesSlide2.xml"/><Relationship Id="rId7" Type="http://schemas.microsoft.com/office/2007/relationships/hdphoto" Target="../media/hdphoto1.wdp"/><Relationship Id="rId12"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5.png"/><Relationship Id="rId11" Type="http://schemas.microsoft.com/office/2007/relationships/hdphoto" Target="../media/hdphoto3.wdp"/><Relationship Id="rId5" Type="http://schemas.openxmlformats.org/officeDocument/2006/relationships/image" Target="../media/image1.wmf"/><Relationship Id="rId15" Type="http://schemas.microsoft.com/office/2007/relationships/hdphoto" Target="../media/hdphoto5.wdp"/><Relationship Id="rId10" Type="http://schemas.openxmlformats.org/officeDocument/2006/relationships/image" Target="../media/image7.png"/><Relationship Id="rId4" Type="http://schemas.openxmlformats.org/officeDocument/2006/relationships/oleObject" Target="../embeddings/oleObject2.bin"/><Relationship Id="rId9" Type="http://schemas.microsoft.com/office/2007/relationships/hdphoto" Target="../media/hdphoto2.wdp"/><Relationship Id="rId1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notesSlide" Target="../notesSlides/notesSlide3.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1.wmf"/><Relationship Id="rId15" Type="http://schemas.openxmlformats.org/officeDocument/2006/relationships/image" Target="../media/image4.png"/><Relationship Id="rId10" Type="http://schemas.openxmlformats.org/officeDocument/2006/relationships/image" Target="../media/image14.png"/><Relationship Id="rId4" Type="http://schemas.openxmlformats.org/officeDocument/2006/relationships/oleObject" Target="../embeddings/oleObject3.bin"/><Relationship Id="rId9" Type="http://schemas.openxmlformats.org/officeDocument/2006/relationships/image" Target="../media/image13.png"/><Relationship Id="rId1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microsoft.com/office/2007/relationships/hdphoto" Target="../media/hdphoto6.wdp"/></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4.png"/><Relationship Id="rId3" Type="http://schemas.openxmlformats.org/officeDocument/2006/relationships/notesSlide" Target="../notesSlides/notesSlide5.xml"/><Relationship Id="rId7" Type="http://schemas.openxmlformats.org/officeDocument/2006/relationships/image" Target="../media/image11.png"/><Relationship Id="rId12"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2.png"/><Relationship Id="rId11" Type="http://schemas.openxmlformats.org/officeDocument/2006/relationships/image" Target="../media/image23.png"/><Relationship Id="rId5" Type="http://schemas.openxmlformats.org/officeDocument/2006/relationships/image" Target="../media/image1.wmf"/><Relationship Id="rId10" Type="http://schemas.openxmlformats.org/officeDocument/2006/relationships/image" Target="../media/image14.png"/><Relationship Id="rId4" Type="http://schemas.openxmlformats.org/officeDocument/2006/relationships/oleObject" Target="../embeddings/oleObject4.bin"/><Relationship Id="rId9" Type="http://schemas.openxmlformats.org/officeDocument/2006/relationships/image" Target="../media/image13.png"/><Relationship Id="rId1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6.xml"/><Relationship Id="rId7"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5.png"/><Relationship Id="rId5" Type="http://schemas.openxmlformats.org/officeDocument/2006/relationships/image" Target="../media/image1.wmf"/><Relationship Id="rId4" Type="http://schemas.openxmlformats.org/officeDocument/2006/relationships/oleObject" Target="../embeddings/oleObject5.bin"/></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7.png"/><Relationship Id="rId5" Type="http://schemas.openxmlformats.org/officeDocument/2006/relationships/image" Target="../media/image1.wmf"/><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oleObject" Target="../embeddings/oleObject7.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wmf"/><Relationship Id="rId9"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31"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52"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11" name="Form">
            <a:extLst>
              <a:ext uri="{FF2B5EF4-FFF2-40B4-BE49-F238E27FC236}">
                <a16:creationId xmlns:a16="http://schemas.microsoft.com/office/drawing/2014/main" xmlns="" id="{6139FB0B-4549-213F-62F3-0737DE061447}"/>
              </a:ext>
            </a:extLst>
          </p:cNvPr>
          <p:cNvSpPr/>
          <p:nvPr/>
        </p:nvSpPr>
        <p:spPr>
          <a:xfrm>
            <a:off x="3696552" y="1"/>
            <a:ext cx="15314235" cy="1371600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12" name="Picture 11">
            <a:extLst>
              <a:ext uri="{FF2B5EF4-FFF2-40B4-BE49-F238E27FC236}">
                <a16:creationId xmlns:a16="http://schemas.microsoft.com/office/drawing/2014/main" xmlns="" id="{CB14D912-9352-DF93-02AD-00D0A285FD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4064" y="5409619"/>
            <a:ext cx="9243506" cy="4342790"/>
          </a:xfrm>
          <a:prstGeom prst="rect">
            <a:avLst/>
          </a:prstGeom>
        </p:spPr>
      </p:pic>
      <p:sp>
        <p:nvSpPr>
          <p:cNvPr id="46" name="TextBox 45">
            <a:extLst>
              <a:ext uri="{FF2B5EF4-FFF2-40B4-BE49-F238E27FC236}">
                <a16:creationId xmlns:a16="http://schemas.microsoft.com/office/drawing/2014/main" xmlns="" id="{528E5A79-F37E-E503-D1C1-639D461E3ACE}"/>
              </a:ext>
            </a:extLst>
          </p:cNvPr>
          <p:cNvSpPr txBox="1"/>
          <p:nvPr/>
        </p:nvSpPr>
        <p:spPr>
          <a:xfrm>
            <a:off x="1274064" y="5449111"/>
            <a:ext cx="7611524" cy="1121910"/>
          </a:xfrm>
          <a:prstGeom prst="rect">
            <a:avLst/>
          </a:prstGeom>
          <a:noFill/>
        </p:spPr>
        <p:txBody>
          <a:bodyPr wrap="square" rtlCol="0" anchor="ctr">
            <a:spAutoFit/>
          </a:bodyPr>
          <a:lstStyle/>
          <a:p>
            <a:r>
              <a:rPr lang="en-GB"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rPr>
              <a:t>WELCOME</a:t>
            </a:r>
            <a:endParaRPr lang="en-US" sz="6000" spc="900" dirty="0">
              <a:solidFill>
                <a:schemeClr val="tx1"/>
              </a:solidFill>
              <a:latin typeface="Segoe UI Light" panose="020B0502040204020203" pitchFamily="34" charset="0"/>
              <a:ea typeface="Open Sans" panose="020B0606030504020204" pitchFamily="34" charset="0"/>
              <a:cs typeface="Segoe UI Light" panose="020B0502040204020203" pitchFamily="34" charset="0"/>
            </a:endParaRPr>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7621" y="352952"/>
            <a:ext cx="13555980" cy="12436138"/>
          </a:xfrm>
          <a:prstGeom prst="rect">
            <a:avLst/>
          </a:prstGeom>
        </p:spPr>
      </p:pic>
      <p:grpSp>
        <p:nvGrpSpPr>
          <p:cNvPr id="15" name="Group 14"/>
          <p:cNvGrpSpPr/>
          <p:nvPr/>
        </p:nvGrpSpPr>
        <p:grpSpPr>
          <a:xfrm>
            <a:off x="-4322" y="10711920"/>
            <a:ext cx="8595360" cy="297180"/>
            <a:chOff x="1276636" y="3920490"/>
            <a:chExt cx="8595360" cy="297180"/>
          </a:xfrm>
        </p:grpSpPr>
        <p:sp>
          <p:nvSpPr>
            <p:cNvPr id="14" name="Rectangle 1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8" name="Rectangle 17"/>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 name="Rectangle 18"/>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Rectangle 19"/>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6185" y="849786"/>
            <a:ext cx="4675572" cy="1956307"/>
          </a:xfrm>
          <a:prstGeom prst="rect">
            <a:avLst/>
          </a:prstGeom>
        </p:spPr>
      </p:pic>
    </p:spTree>
    <p:extLst>
      <p:ext uri="{BB962C8B-B14F-4D97-AF65-F5344CB8AC3E}">
        <p14:creationId xmlns:p14="http://schemas.microsoft.com/office/powerpoint/2010/main" val="4340484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p:cNvGraphicFramePr>
            <a:graphicFrameLocks noChangeAspect="1"/>
          </p:cNvGraphicFramePr>
          <p:nvPr>
            <p:extLst>
              <p:ext uri="{D42A27DB-BD31-4B8C-83A1-F6EECF244321}">
                <p14:modId xmlns:p14="http://schemas.microsoft.com/office/powerpoint/2010/main" val="71368952"/>
              </p:ext>
            </p:extLst>
          </p:nvPr>
        </p:nvGraphicFramePr>
        <p:xfrm>
          <a:off x="-45967" y="-14636"/>
          <a:ext cx="24392644" cy="13716000"/>
        </p:xfrm>
        <a:graphic>
          <a:graphicData uri="http://schemas.openxmlformats.org/presentationml/2006/ole">
            <mc:AlternateContent xmlns:mc="http://schemas.openxmlformats.org/markup-compatibility/2006">
              <mc:Choice xmlns:v="urn:schemas-microsoft-com:vml" Requires="v">
                <p:oleObj spid="_x0000_s12634"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5967" y="-14636"/>
                        <a:ext cx="24392644" cy="13716000"/>
                      </a:xfrm>
                      <a:prstGeom prst="rect">
                        <a:avLst/>
                      </a:prstGeom>
                    </p:spPr>
                  </p:pic>
                </p:oleObj>
              </mc:Fallback>
            </mc:AlternateContent>
          </a:graphicData>
        </a:graphic>
      </p:graphicFrame>
      <p:pic>
        <p:nvPicPr>
          <p:cNvPr id="97" name="Bild">
            <a:extLst>
              <a:ext uri="{FF2B5EF4-FFF2-40B4-BE49-F238E27FC236}">
                <a16:creationId xmlns:a16="http://schemas.microsoft.com/office/drawing/2014/main" xmlns="" id="{264388A6-DC1C-A706-E812-7B7D9F957E5D}"/>
              </a:ext>
            </a:extLst>
          </p:cNvPr>
          <p:cNvPicPr>
            <a:picLocks/>
          </p:cNvPicPr>
          <p:nvPr/>
        </p:nvPicPr>
        <p:blipFill>
          <a:blip r:embed="rId6">
            <a:extLst>
              <a:ext uri="{28A0092B-C50C-407E-A947-70E740481C1C}">
                <a14:useLocalDpi xmlns:a14="http://schemas.microsoft.com/office/drawing/2010/main" val="0"/>
              </a:ext>
            </a:extLst>
          </a:blip>
          <a:srcRect l="26668" r="26668"/>
          <a:stretch/>
        </p:blipFill>
        <p:spPr>
          <a:xfrm>
            <a:off x="10837849" y="0"/>
            <a:ext cx="9435469" cy="13716000"/>
          </a:xfrm>
          <a:prstGeom prst="rect">
            <a:avLst/>
          </a:prstGeom>
          <a:ln w="12700">
            <a:miter lim="400000"/>
          </a:ln>
        </p:spPr>
      </p:pic>
      <p:sp>
        <p:nvSpPr>
          <p:cNvPr id="122" name="Rechteck"/>
          <p:cNvSpPr/>
          <p:nvPr/>
        </p:nvSpPr>
        <p:spPr>
          <a:xfrm>
            <a:off x="12269972" y="1103362"/>
            <a:ext cx="11148578" cy="12561526"/>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dirty="0"/>
          </a:p>
        </p:txBody>
      </p:sp>
      <p:sp>
        <p:nvSpPr>
          <p:cNvPr id="123" name="What we can do for you.…"/>
          <p:cNvSpPr txBox="1"/>
          <p:nvPr/>
        </p:nvSpPr>
        <p:spPr>
          <a:xfrm>
            <a:off x="14734264" y="1103362"/>
            <a:ext cx="7498062" cy="65370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5500">
              <a:lnSpc>
                <a:spcPts val="4100"/>
              </a:lnSpc>
              <a:spcBef>
                <a:spcPts val="3500"/>
              </a:spcBef>
              <a:defRPr sz="3400" spc="-68"/>
            </a:pPr>
            <a:endParaRPr lang="en-US" dirty="0">
              <a:solidFill>
                <a:schemeClr val="tx1"/>
              </a:solidFill>
            </a:endParaRPr>
          </a:p>
        </p:txBody>
      </p:sp>
      <p:pic>
        <p:nvPicPr>
          <p:cNvPr id="29" name="Picture 28">
            <a:extLst>
              <a:ext uri="{FF2B5EF4-FFF2-40B4-BE49-F238E27FC236}">
                <a16:creationId xmlns:a16="http://schemas.microsoft.com/office/drawing/2014/main" xmlns="" id="{C09C84CF-BD69-CDB8-84C8-D9810E5E982D}"/>
              </a:ext>
            </a:extLst>
          </p:cNvPr>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13371298" y="3523216"/>
            <a:ext cx="2653745" cy="2653745"/>
          </a:xfrm>
          <a:prstGeom prst="rect">
            <a:avLst/>
          </a:prstGeom>
        </p:spPr>
      </p:pic>
      <p:grpSp>
        <p:nvGrpSpPr>
          <p:cNvPr id="101" name="Group 100">
            <a:extLst>
              <a:ext uri="{FF2B5EF4-FFF2-40B4-BE49-F238E27FC236}">
                <a16:creationId xmlns:a16="http://schemas.microsoft.com/office/drawing/2014/main" xmlns="" id="{8A524CC1-88E0-5A8C-CEAD-28DEF73C6166}"/>
              </a:ext>
            </a:extLst>
          </p:cNvPr>
          <p:cNvGrpSpPr/>
          <p:nvPr/>
        </p:nvGrpSpPr>
        <p:grpSpPr>
          <a:xfrm>
            <a:off x="17035744" y="3485595"/>
            <a:ext cx="2490840" cy="2486772"/>
            <a:chOff x="18591866" y="1915262"/>
            <a:chExt cx="2532012" cy="2532012"/>
          </a:xfrm>
        </p:grpSpPr>
        <p:sp>
          <p:nvSpPr>
            <p:cNvPr id="100" name="Oval 99">
              <a:extLst>
                <a:ext uri="{FF2B5EF4-FFF2-40B4-BE49-F238E27FC236}">
                  <a16:creationId xmlns:a16="http://schemas.microsoft.com/office/drawing/2014/main" xmlns="" id="{A64367FB-C626-51C0-D6C6-DA94318342FB}"/>
                </a:ext>
              </a:extLst>
            </p:cNvPr>
            <p:cNvSpPr/>
            <p:nvPr/>
          </p:nvSpPr>
          <p:spPr>
            <a:xfrm>
              <a:off x="18591866" y="1915262"/>
              <a:ext cx="2532012" cy="2532012"/>
            </a:xfrm>
            <a:prstGeom prst="ellipse">
              <a:avLst/>
            </a:prstGeom>
            <a:solidFill>
              <a:schemeClr val="tx1"/>
            </a:solidFill>
            <a:ln w="19050" cap="flat">
              <a:solidFill>
                <a:srgbClr val="E6E6E6"/>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pic>
          <p:nvPicPr>
            <p:cNvPr id="99" name="Picture 98">
              <a:extLst>
                <a:ext uri="{FF2B5EF4-FFF2-40B4-BE49-F238E27FC236}">
                  <a16:creationId xmlns:a16="http://schemas.microsoft.com/office/drawing/2014/main" xmlns="" id="{D53A618E-006C-E96D-ABF1-185D633A1B1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54245" y="2033027"/>
              <a:ext cx="2259905" cy="2259905"/>
            </a:xfrm>
            <a:prstGeom prst="rect">
              <a:avLst/>
            </a:prstGeom>
          </p:spPr>
        </p:pic>
      </p:grpSp>
      <p:pic>
        <p:nvPicPr>
          <p:cNvPr id="104"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62385" y="6724562"/>
            <a:ext cx="363020" cy="363020"/>
          </a:xfrm>
          <a:prstGeom prst="rect">
            <a:avLst/>
          </a:prstGeom>
        </p:spPr>
      </p:pic>
      <p:sp>
        <p:nvSpPr>
          <p:cNvPr id="107" name="What we can do for you.…">
            <a:extLst>
              <a:ext uri="{FF2B5EF4-FFF2-40B4-BE49-F238E27FC236}">
                <a16:creationId xmlns:a16="http://schemas.microsoft.com/office/drawing/2014/main" xmlns="" id="{0AACE9EC-4AFD-43EC-E15C-24E2C820F20F}"/>
              </a:ext>
            </a:extLst>
          </p:cNvPr>
          <p:cNvSpPr txBox="1"/>
          <p:nvPr/>
        </p:nvSpPr>
        <p:spPr>
          <a:xfrm>
            <a:off x="13578932" y="6436804"/>
            <a:ext cx="7498062" cy="213866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r>
              <a:rPr lang="en-US" sz="3600" dirty="0">
                <a:solidFill>
                  <a:schemeClr val="tx1"/>
                </a:solidFill>
              </a:rPr>
              <a:t>ISO 20000 (ITSM) </a:t>
            </a:r>
            <a:r>
              <a:rPr lang="en-US" sz="3600" dirty="0" smtClean="0">
                <a:solidFill>
                  <a:schemeClr val="tx1"/>
                </a:solidFill>
              </a:rPr>
              <a:t> -  complied</a:t>
            </a:r>
          </a:p>
          <a:p>
            <a:r>
              <a:rPr lang="en-US" sz="3600" dirty="0">
                <a:solidFill>
                  <a:schemeClr val="tx1"/>
                </a:solidFill>
              </a:rPr>
              <a:t>ISO 20000 (ITSM)  -  complied </a:t>
            </a:r>
            <a:r>
              <a:rPr lang="en-US" sz="3600" dirty="0" smtClean="0">
                <a:solidFill>
                  <a:schemeClr val="tx1"/>
                </a:solidFill>
              </a:rPr>
              <a:t> </a:t>
            </a:r>
            <a:endParaRPr lang="en-US" sz="3600" dirty="0">
              <a:solidFill>
                <a:schemeClr val="tx1"/>
              </a:solidFill>
            </a:endParaRPr>
          </a:p>
          <a:p>
            <a:r>
              <a:rPr lang="en-US" sz="3600" dirty="0" smtClean="0">
                <a:solidFill>
                  <a:schemeClr val="tx1"/>
                </a:solidFill>
              </a:rPr>
              <a:t>Secure </a:t>
            </a:r>
            <a:r>
              <a:rPr lang="en-US" sz="3600" dirty="0">
                <a:solidFill>
                  <a:schemeClr val="tx1"/>
                </a:solidFill>
              </a:rPr>
              <a:t>coding </a:t>
            </a:r>
            <a:r>
              <a:rPr lang="en-US" sz="3600" dirty="0" smtClean="0">
                <a:solidFill>
                  <a:schemeClr val="tx1"/>
                </a:solidFill>
              </a:rPr>
              <a:t>standards</a:t>
            </a:r>
            <a:endParaRPr lang="en-US" sz="3600" dirty="0">
              <a:solidFill>
                <a:schemeClr val="tx1"/>
              </a:solidFill>
            </a:endParaRPr>
          </a:p>
        </p:txBody>
      </p:sp>
      <p:sp>
        <p:nvSpPr>
          <p:cNvPr id="32" name="Rectangle 31"/>
          <p:cNvSpPr/>
          <p:nvPr/>
        </p:nvSpPr>
        <p:spPr>
          <a:xfrm>
            <a:off x="12816518" y="9113157"/>
            <a:ext cx="9909543" cy="3711785"/>
          </a:xfrm>
          <a:prstGeom prst="rect">
            <a:avLst/>
          </a:prstGeom>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SimSun"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SimSun" panose="02010600030101010101" pitchFamily="2" charset="-122"/>
                <a:cs typeface="+mn-cs"/>
              </a:defRPr>
            </a:lvl9pPr>
          </a:lstStyle>
          <a:p>
            <a:pPr algn="just">
              <a:buFont typeface="Arial" panose="020B0604020202020204" pitchFamily="34" charset="0"/>
              <a:buChar char="•"/>
            </a:pPr>
            <a:r>
              <a:rPr lang="en-US" sz="2800" b="1" dirty="0" smtClean="0"/>
              <a:t>   Adherence </a:t>
            </a:r>
            <a:r>
              <a:rPr lang="en-US" sz="2800" b="1" dirty="0"/>
              <a:t>to Industry Coding Standards</a:t>
            </a:r>
            <a:endParaRPr lang="en-US" sz="2800" dirty="0"/>
          </a:p>
          <a:p>
            <a:pPr marL="742950" lvl="1" indent="-285750" algn="just">
              <a:buFont typeface="Arial" panose="020B0604020202020204" pitchFamily="34" charset="0"/>
              <a:buChar char="•"/>
            </a:pPr>
            <a:r>
              <a:rPr lang="en-US" sz="2800" dirty="0"/>
              <a:t>Ensures maintainability, efficiency, and high-quality code.</a:t>
            </a:r>
          </a:p>
          <a:p>
            <a:pPr marL="742950" lvl="1" indent="-285750" algn="just">
              <a:buFont typeface="Arial" panose="020B0604020202020204" pitchFamily="34" charset="0"/>
              <a:buChar char="•"/>
            </a:pPr>
            <a:r>
              <a:rPr lang="en-US" sz="2800" dirty="0"/>
              <a:t>Promotes consistency and reduces technical debt</a:t>
            </a:r>
            <a:r>
              <a:rPr lang="en-US" sz="2800" dirty="0" smtClean="0"/>
              <a:t>.</a:t>
            </a:r>
          </a:p>
          <a:p>
            <a:pPr lvl="1" indent="0" algn="just"/>
            <a:endParaRPr lang="en-US" sz="2800" dirty="0"/>
          </a:p>
          <a:p>
            <a:pPr algn="just">
              <a:buFont typeface="Arial" panose="020B0604020202020204" pitchFamily="34" charset="0"/>
              <a:buChar char="•"/>
            </a:pPr>
            <a:r>
              <a:rPr lang="en-US" sz="2800" b="1" dirty="0" smtClean="0"/>
              <a:t>   Rigorous </a:t>
            </a:r>
            <a:r>
              <a:rPr lang="en-US" sz="2800" b="1" dirty="0"/>
              <a:t>QA &amp; Sample Testing</a:t>
            </a:r>
            <a:endParaRPr lang="en-US" sz="2800" dirty="0"/>
          </a:p>
          <a:p>
            <a:pPr marL="742950" lvl="1" indent="-285750" algn="just">
              <a:buFont typeface="Arial" panose="020B0604020202020204" pitchFamily="34" charset="0"/>
              <a:buChar char="•"/>
            </a:pPr>
            <a:r>
              <a:rPr lang="en-US" sz="2800" dirty="0"/>
              <a:t>Comprehensive quality assurance protocols.</a:t>
            </a:r>
          </a:p>
          <a:p>
            <a:pPr marL="742950" lvl="1" indent="-285750" algn="just">
              <a:buFont typeface="Arial" panose="020B0604020202020204" pitchFamily="34" charset="0"/>
              <a:buChar char="•"/>
            </a:pPr>
            <a:r>
              <a:rPr lang="en-US" sz="2800" dirty="0"/>
              <a:t>Achieved an impressive accuracy ratio of 99.8%.</a:t>
            </a:r>
          </a:p>
        </p:txBody>
      </p:sp>
      <p:pic>
        <p:nvPicPr>
          <p:cNvPr id="30"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72718" y="7992612"/>
            <a:ext cx="363020" cy="363020"/>
          </a:xfrm>
          <a:prstGeom prst="rect">
            <a:avLst/>
          </a:prstGeom>
        </p:spPr>
      </p:pic>
      <p:pic>
        <p:nvPicPr>
          <p:cNvPr id="33" name="Picture 32"/>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66726" y="3554237"/>
            <a:ext cx="1097280" cy="1097280"/>
          </a:xfrm>
          <a:prstGeom prst="rect">
            <a:avLst/>
          </a:prstGeom>
        </p:spPr>
      </p:pic>
      <p:pic>
        <p:nvPicPr>
          <p:cNvPr id="34" name="Picture 3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263427" y="3552512"/>
            <a:ext cx="1097280" cy="1097280"/>
          </a:xfrm>
          <a:prstGeom prst="rect">
            <a:avLst/>
          </a:prstGeom>
        </p:spPr>
      </p:pic>
      <p:pic>
        <p:nvPicPr>
          <p:cNvPr id="35" name="Picture 34"/>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078909" y="3554237"/>
            <a:ext cx="1097280" cy="1097280"/>
          </a:xfrm>
          <a:prstGeom prst="rect">
            <a:avLst/>
          </a:prstGeom>
        </p:spPr>
      </p:pic>
      <p:pic>
        <p:nvPicPr>
          <p:cNvPr id="36" name="Picture 3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5853920" y="3552512"/>
            <a:ext cx="1097280" cy="1097280"/>
          </a:xfrm>
          <a:prstGeom prst="rect">
            <a:avLst/>
          </a:prstGeom>
        </p:spPr>
      </p:pic>
      <p:graphicFrame>
        <p:nvGraphicFramePr>
          <p:cNvPr id="37" name="Object 36"/>
          <p:cNvGraphicFramePr>
            <a:graphicFrameLocks noChangeAspect="1"/>
          </p:cNvGraphicFramePr>
          <p:nvPr>
            <p:extLst>
              <p:ext uri="{D42A27DB-BD31-4B8C-83A1-F6EECF244321}">
                <p14:modId xmlns:p14="http://schemas.microsoft.com/office/powerpoint/2010/main" val="753276137"/>
              </p:ext>
            </p:extLst>
          </p:nvPr>
        </p:nvGraphicFramePr>
        <p:xfrm>
          <a:off x="7576956" y="3554237"/>
          <a:ext cx="964643" cy="1097280"/>
        </p:xfrm>
        <a:graphic>
          <a:graphicData uri="http://schemas.openxmlformats.org/presentationml/2006/ole">
            <mc:AlternateContent xmlns:mc="http://schemas.openxmlformats.org/markup-compatibility/2006">
              <mc:Choice xmlns:v="urn:schemas-microsoft-com:vml" Requires="v">
                <p:oleObj spid="_x0000_s12635" name="Image" r:id="rId28" imgW="2031480" imgH="2310840" progId="Photoshop.Image.21">
                  <p:embed/>
                </p:oleObj>
              </mc:Choice>
              <mc:Fallback>
                <p:oleObj name="Image" r:id="rId28" imgW="2031480" imgH="2310840" progId="Photoshop.Image.21">
                  <p:embed/>
                  <p:pic>
                    <p:nvPicPr>
                      <p:cNvPr id="0" name=""/>
                      <p:cNvPicPr/>
                      <p:nvPr/>
                    </p:nvPicPr>
                    <p:blipFill>
                      <a:blip r:embed="rId29"/>
                      <a:stretch>
                        <a:fillRect/>
                      </a:stretch>
                    </p:blipFill>
                    <p:spPr>
                      <a:xfrm>
                        <a:off x="7576956" y="3554237"/>
                        <a:ext cx="964643" cy="1097280"/>
                      </a:xfrm>
                      <a:prstGeom prst="rect">
                        <a:avLst/>
                      </a:prstGeom>
                    </p:spPr>
                  </p:pic>
                </p:oleObj>
              </mc:Fallback>
            </mc:AlternateContent>
          </a:graphicData>
        </a:graphic>
      </p:graphicFrame>
      <p:graphicFrame>
        <p:nvGraphicFramePr>
          <p:cNvPr id="38" name="Object 37"/>
          <p:cNvGraphicFramePr>
            <a:graphicFrameLocks noChangeAspect="1"/>
          </p:cNvGraphicFramePr>
          <p:nvPr>
            <p:extLst>
              <p:ext uri="{D42A27DB-BD31-4B8C-83A1-F6EECF244321}">
                <p14:modId xmlns:p14="http://schemas.microsoft.com/office/powerpoint/2010/main" val="927624532"/>
              </p:ext>
            </p:extLst>
          </p:nvPr>
        </p:nvGraphicFramePr>
        <p:xfrm>
          <a:off x="9167276" y="3552512"/>
          <a:ext cx="1097280" cy="1097280"/>
        </p:xfrm>
        <a:graphic>
          <a:graphicData uri="http://schemas.openxmlformats.org/presentationml/2006/ole">
            <mc:AlternateContent xmlns:mc="http://schemas.openxmlformats.org/markup-compatibility/2006">
              <mc:Choice xmlns:v="urn:schemas-microsoft-com:vml" Requires="v">
                <p:oleObj spid="_x0000_s12636" name="Image" r:id="rId30" imgW="4545720" imgH="4545720" progId="Photoshop.Image.21">
                  <p:embed/>
                </p:oleObj>
              </mc:Choice>
              <mc:Fallback>
                <p:oleObj name="Image" r:id="rId30" imgW="4545720" imgH="4545720" progId="Photoshop.Image.21">
                  <p:embed/>
                  <p:pic>
                    <p:nvPicPr>
                      <p:cNvPr id="0" name=""/>
                      <p:cNvPicPr/>
                      <p:nvPr/>
                    </p:nvPicPr>
                    <p:blipFill>
                      <a:blip r:embed="rId31"/>
                      <a:stretch>
                        <a:fillRect/>
                      </a:stretch>
                    </p:blipFill>
                    <p:spPr>
                      <a:xfrm>
                        <a:off x="9167276" y="3552512"/>
                        <a:ext cx="1097280" cy="1097280"/>
                      </a:xfrm>
                      <a:prstGeom prst="rect">
                        <a:avLst/>
                      </a:prstGeom>
                    </p:spPr>
                  </p:pic>
                </p:oleObj>
              </mc:Fallback>
            </mc:AlternateContent>
          </a:graphicData>
        </a:graphic>
      </p:graphicFrame>
      <p:pic>
        <p:nvPicPr>
          <p:cNvPr id="39" name="Picture 3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552393" y="5110780"/>
            <a:ext cx="1097280" cy="1097280"/>
          </a:xfrm>
          <a:prstGeom prst="rect">
            <a:avLst/>
          </a:prstGeom>
        </p:spPr>
      </p:pic>
      <p:graphicFrame>
        <p:nvGraphicFramePr>
          <p:cNvPr id="40" name="Object 39"/>
          <p:cNvGraphicFramePr>
            <a:graphicFrameLocks noChangeAspect="1"/>
          </p:cNvGraphicFramePr>
          <p:nvPr>
            <p:extLst>
              <p:ext uri="{D42A27DB-BD31-4B8C-83A1-F6EECF244321}">
                <p14:modId xmlns:p14="http://schemas.microsoft.com/office/powerpoint/2010/main" val="1238179125"/>
              </p:ext>
            </p:extLst>
          </p:nvPr>
        </p:nvGraphicFramePr>
        <p:xfrm>
          <a:off x="2238507" y="5131400"/>
          <a:ext cx="1097280" cy="1097280"/>
        </p:xfrm>
        <a:graphic>
          <a:graphicData uri="http://schemas.openxmlformats.org/presentationml/2006/ole">
            <mc:AlternateContent xmlns:mc="http://schemas.openxmlformats.org/markup-compatibility/2006">
              <mc:Choice xmlns:v="urn:schemas-microsoft-com:vml" Requires="v">
                <p:oleObj spid="_x0000_s12637" name="Image" r:id="rId33" imgW="4774320" imgH="4774320" progId="Photoshop.Image.21">
                  <p:embed/>
                </p:oleObj>
              </mc:Choice>
              <mc:Fallback>
                <p:oleObj name="Image" r:id="rId33" imgW="4774320" imgH="4774320" progId="Photoshop.Image.21">
                  <p:embed/>
                  <p:pic>
                    <p:nvPicPr>
                      <p:cNvPr id="0" name=""/>
                      <p:cNvPicPr/>
                      <p:nvPr/>
                    </p:nvPicPr>
                    <p:blipFill>
                      <a:blip r:embed="rId34"/>
                      <a:stretch>
                        <a:fillRect/>
                      </a:stretch>
                    </p:blipFill>
                    <p:spPr>
                      <a:xfrm>
                        <a:off x="2238507" y="5131400"/>
                        <a:ext cx="1097280" cy="1097280"/>
                      </a:xfrm>
                      <a:prstGeom prst="rect">
                        <a:avLst/>
                      </a:prstGeom>
                    </p:spPr>
                  </p:pic>
                </p:oleObj>
              </mc:Fallback>
            </mc:AlternateContent>
          </a:graphicData>
        </a:graphic>
      </p:graphicFrame>
      <p:graphicFrame>
        <p:nvGraphicFramePr>
          <p:cNvPr id="41" name="Object 40"/>
          <p:cNvGraphicFramePr>
            <a:graphicFrameLocks noChangeAspect="1"/>
          </p:cNvGraphicFramePr>
          <p:nvPr>
            <p:extLst>
              <p:ext uri="{D42A27DB-BD31-4B8C-83A1-F6EECF244321}">
                <p14:modId xmlns:p14="http://schemas.microsoft.com/office/powerpoint/2010/main" val="2381058592"/>
              </p:ext>
            </p:extLst>
          </p:nvPr>
        </p:nvGraphicFramePr>
        <p:xfrm>
          <a:off x="3986523" y="5128017"/>
          <a:ext cx="1097280" cy="1097280"/>
        </p:xfrm>
        <a:graphic>
          <a:graphicData uri="http://schemas.openxmlformats.org/presentationml/2006/ole">
            <mc:AlternateContent xmlns:mc="http://schemas.openxmlformats.org/markup-compatibility/2006">
              <mc:Choice xmlns:v="urn:schemas-microsoft-com:vml" Requires="v">
                <p:oleObj spid="_x0000_s12638" name="Image" r:id="rId35" imgW="9371160" imgH="9371160" progId="Photoshop.Image.21">
                  <p:embed/>
                </p:oleObj>
              </mc:Choice>
              <mc:Fallback>
                <p:oleObj name="Image" r:id="rId35" imgW="9371160" imgH="9371160" progId="Photoshop.Image.21">
                  <p:embed/>
                  <p:pic>
                    <p:nvPicPr>
                      <p:cNvPr id="0" name=""/>
                      <p:cNvPicPr/>
                      <p:nvPr/>
                    </p:nvPicPr>
                    <p:blipFill>
                      <a:blip r:embed="rId36"/>
                      <a:stretch>
                        <a:fillRect/>
                      </a:stretch>
                    </p:blipFill>
                    <p:spPr>
                      <a:xfrm>
                        <a:off x="3986523" y="5128017"/>
                        <a:ext cx="1097280" cy="1097280"/>
                      </a:xfrm>
                      <a:prstGeom prst="rect">
                        <a:avLst/>
                      </a:prstGeom>
                    </p:spPr>
                  </p:pic>
                </p:oleObj>
              </mc:Fallback>
            </mc:AlternateContent>
          </a:graphicData>
        </a:graphic>
      </p:graphicFrame>
      <p:graphicFrame>
        <p:nvGraphicFramePr>
          <p:cNvPr id="42" name="Object 41"/>
          <p:cNvGraphicFramePr>
            <a:graphicFrameLocks noChangeAspect="1"/>
          </p:cNvGraphicFramePr>
          <p:nvPr>
            <p:extLst>
              <p:ext uri="{D42A27DB-BD31-4B8C-83A1-F6EECF244321}">
                <p14:modId xmlns:p14="http://schemas.microsoft.com/office/powerpoint/2010/main" val="1744684969"/>
              </p:ext>
            </p:extLst>
          </p:nvPr>
        </p:nvGraphicFramePr>
        <p:xfrm>
          <a:off x="5843952" y="5182315"/>
          <a:ext cx="1097280" cy="1097280"/>
        </p:xfrm>
        <a:graphic>
          <a:graphicData uri="http://schemas.openxmlformats.org/presentationml/2006/ole">
            <mc:AlternateContent xmlns:mc="http://schemas.openxmlformats.org/markup-compatibility/2006">
              <mc:Choice xmlns:v="urn:schemas-microsoft-com:vml" Requires="v">
                <p:oleObj spid="_x0000_s12639" name="Image" r:id="rId37" imgW="10158480" imgH="10158480" progId="Photoshop.Image.21">
                  <p:embed/>
                </p:oleObj>
              </mc:Choice>
              <mc:Fallback>
                <p:oleObj name="Image" r:id="rId37" imgW="10158480" imgH="10158480" progId="Photoshop.Image.21">
                  <p:embed/>
                  <p:pic>
                    <p:nvPicPr>
                      <p:cNvPr id="0" name=""/>
                      <p:cNvPicPr/>
                      <p:nvPr/>
                    </p:nvPicPr>
                    <p:blipFill>
                      <a:blip r:embed="rId38"/>
                      <a:stretch>
                        <a:fillRect/>
                      </a:stretch>
                    </p:blipFill>
                    <p:spPr>
                      <a:xfrm>
                        <a:off x="5843952" y="5182315"/>
                        <a:ext cx="1097280" cy="1097280"/>
                      </a:xfrm>
                      <a:prstGeom prst="rect">
                        <a:avLst/>
                      </a:prstGeom>
                    </p:spPr>
                  </p:pic>
                </p:oleObj>
              </mc:Fallback>
            </mc:AlternateContent>
          </a:graphicData>
        </a:graphic>
      </p:graphicFrame>
      <p:pic>
        <p:nvPicPr>
          <p:cNvPr id="43" name="Picture 42"/>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7657293" y="5065678"/>
            <a:ext cx="1097280" cy="1097280"/>
          </a:xfrm>
          <a:prstGeom prst="rect">
            <a:avLst/>
          </a:prstGeom>
        </p:spPr>
      </p:pic>
      <p:graphicFrame>
        <p:nvGraphicFramePr>
          <p:cNvPr id="44" name="Object 43"/>
          <p:cNvGraphicFramePr>
            <a:graphicFrameLocks noChangeAspect="1"/>
          </p:cNvGraphicFramePr>
          <p:nvPr>
            <p:extLst>
              <p:ext uri="{D42A27DB-BD31-4B8C-83A1-F6EECF244321}">
                <p14:modId xmlns:p14="http://schemas.microsoft.com/office/powerpoint/2010/main" val="117338924"/>
              </p:ext>
            </p:extLst>
          </p:nvPr>
        </p:nvGraphicFramePr>
        <p:xfrm>
          <a:off x="9198807" y="5017959"/>
          <a:ext cx="1097280" cy="1097280"/>
        </p:xfrm>
        <a:graphic>
          <a:graphicData uri="http://schemas.openxmlformats.org/presentationml/2006/ole">
            <mc:AlternateContent xmlns:mc="http://schemas.openxmlformats.org/markup-compatibility/2006">
              <mc:Choice xmlns:v="urn:schemas-microsoft-com:vml" Requires="v">
                <p:oleObj spid="_x0000_s12640" name="Image" r:id="rId40" imgW="5079240" imgH="5079240" progId="Photoshop.Image.21">
                  <p:embed/>
                </p:oleObj>
              </mc:Choice>
              <mc:Fallback>
                <p:oleObj name="Image" r:id="rId40" imgW="5079240" imgH="5079240" progId="Photoshop.Image.21">
                  <p:embed/>
                  <p:pic>
                    <p:nvPicPr>
                      <p:cNvPr id="0" name=""/>
                      <p:cNvPicPr/>
                      <p:nvPr/>
                    </p:nvPicPr>
                    <p:blipFill>
                      <a:blip r:embed="rId41"/>
                      <a:stretch>
                        <a:fillRect/>
                      </a:stretch>
                    </p:blipFill>
                    <p:spPr>
                      <a:xfrm>
                        <a:off x="9198807" y="5017959"/>
                        <a:ext cx="1097280" cy="1097280"/>
                      </a:xfrm>
                      <a:prstGeom prst="rect">
                        <a:avLst/>
                      </a:prstGeom>
                    </p:spPr>
                  </p:pic>
                </p:oleObj>
              </mc:Fallback>
            </mc:AlternateContent>
          </a:graphicData>
        </a:graphic>
      </p:graphicFrame>
      <p:graphicFrame>
        <p:nvGraphicFramePr>
          <p:cNvPr id="45" name="Object 44"/>
          <p:cNvGraphicFramePr>
            <a:graphicFrameLocks noChangeAspect="1"/>
          </p:cNvGraphicFramePr>
          <p:nvPr>
            <p:extLst>
              <p:ext uri="{D42A27DB-BD31-4B8C-83A1-F6EECF244321}">
                <p14:modId xmlns:p14="http://schemas.microsoft.com/office/powerpoint/2010/main" val="138467930"/>
              </p:ext>
            </p:extLst>
          </p:nvPr>
        </p:nvGraphicFramePr>
        <p:xfrm>
          <a:off x="666726" y="6725742"/>
          <a:ext cx="1063046" cy="1063046"/>
        </p:xfrm>
        <a:graphic>
          <a:graphicData uri="http://schemas.openxmlformats.org/presentationml/2006/ole">
            <mc:AlternateContent xmlns:mc="http://schemas.openxmlformats.org/markup-compatibility/2006">
              <mc:Choice xmlns:v="urn:schemas-microsoft-com:vml" Requires="v">
                <p:oleObj spid="_x0000_s12641" name="Image" r:id="rId42" imgW="5079240" imgH="5079240" progId="Photoshop.Image.21">
                  <p:embed/>
                </p:oleObj>
              </mc:Choice>
              <mc:Fallback>
                <p:oleObj name="Image" r:id="rId42" imgW="5079240" imgH="5079240" progId="Photoshop.Image.21">
                  <p:embed/>
                  <p:pic>
                    <p:nvPicPr>
                      <p:cNvPr id="0" name=""/>
                      <p:cNvPicPr/>
                      <p:nvPr/>
                    </p:nvPicPr>
                    <p:blipFill>
                      <a:blip r:embed="rId43"/>
                      <a:stretch>
                        <a:fillRect/>
                      </a:stretch>
                    </p:blipFill>
                    <p:spPr>
                      <a:xfrm>
                        <a:off x="666726" y="6725742"/>
                        <a:ext cx="1063046" cy="1063046"/>
                      </a:xfrm>
                      <a:prstGeom prst="rect">
                        <a:avLst/>
                      </a:prstGeom>
                    </p:spPr>
                  </p:pic>
                </p:oleObj>
              </mc:Fallback>
            </mc:AlternateContent>
          </a:graphicData>
        </a:graphic>
      </p:graphicFrame>
      <p:grpSp>
        <p:nvGrpSpPr>
          <p:cNvPr id="46" name="Group 45"/>
          <p:cNvGrpSpPr/>
          <p:nvPr/>
        </p:nvGrpSpPr>
        <p:grpSpPr>
          <a:xfrm>
            <a:off x="-747842" y="-14636"/>
            <a:ext cx="13017814" cy="1469360"/>
            <a:chOff x="-747842" y="-14636"/>
            <a:chExt cx="13017814" cy="1469360"/>
          </a:xfrm>
        </p:grpSpPr>
        <p:sp>
          <p:nvSpPr>
            <p:cNvPr id="47" name="Parallelogram 46"/>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8" name="Parallelogram 47"/>
            <p:cNvSpPr/>
            <p:nvPr/>
          </p:nvSpPr>
          <p:spPr>
            <a:xfrm>
              <a:off x="385316" y="2495"/>
              <a:ext cx="11884656"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9" name="Project Overview…"/>
          <p:cNvSpPr txBox="1"/>
          <p:nvPr/>
        </p:nvSpPr>
        <p:spPr>
          <a:xfrm>
            <a:off x="1158812" y="350453"/>
            <a:ext cx="10029422"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TECHNOLOGY &amp; STANDARDS</a:t>
            </a:r>
            <a:endParaRPr sz="6600" b="1" dirty="0">
              <a:solidFill>
                <a:schemeClr val="tx1"/>
              </a:solidFill>
              <a:latin typeface="Calibri" panose="020F0502020204030204" pitchFamily="34" charset="0"/>
              <a:cs typeface="Calibri" panose="020F0502020204030204" pitchFamily="34" charset="0"/>
            </a:endParaRPr>
          </a:p>
        </p:txBody>
      </p:sp>
      <p:grpSp>
        <p:nvGrpSpPr>
          <p:cNvPr id="50" name="Group 49"/>
          <p:cNvGrpSpPr/>
          <p:nvPr/>
        </p:nvGrpSpPr>
        <p:grpSpPr>
          <a:xfrm>
            <a:off x="10853881" y="215497"/>
            <a:ext cx="1805929" cy="1684394"/>
            <a:chOff x="6815975" y="215497"/>
            <a:chExt cx="1805929" cy="1684394"/>
          </a:xfrm>
        </p:grpSpPr>
        <p:sp>
          <p:nvSpPr>
            <p:cNvPr id="51" name="Parallelogram 50"/>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2" name="Parallelogram 51"/>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 name="Rectangle 2"/>
          <p:cNvSpPr/>
          <p:nvPr/>
        </p:nvSpPr>
        <p:spPr>
          <a:xfrm>
            <a:off x="746771" y="2393179"/>
            <a:ext cx="2450864" cy="601768"/>
          </a:xfrm>
          <a:prstGeom prst="rect">
            <a:avLst/>
          </a:prstGeom>
        </p:spPr>
        <p:txBody>
          <a:bodyPr wrap="none">
            <a:spAutoFit/>
          </a:bodyPr>
          <a:lstStyle/>
          <a:p>
            <a:pPr defTabSz="825500">
              <a:lnSpc>
                <a:spcPts val="4100"/>
              </a:lnSpc>
              <a:spcBef>
                <a:spcPts val="3500"/>
              </a:spcBef>
              <a:defRPr sz="3400" spc="-68"/>
            </a:pPr>
            <a:r>
              <a:rPr lang="en-US" b="1" spc="-68" dirty="0" smtClean="0">
                <a:solidFill>
                  <a:srgbClr val="0D2147"/>
                </a:solidFill>
                <a:latin typeface="Calibri" panose="020F0502020204030204" pitchFamily="34" charset="0"/>
                <a:cs typeface="Calibri" panose="020F0502020204030204" pitchFamily="34" charset="0"/>
                <a:sym typeface="IBM Plex Sans Bold"/>
              </a:rPr>
              <a:t>Technologies</a:t>
            </a:r>
            <a:endParaRPr lang="en-US" b="1" spc="-68" dirty="0">
              <a:solidFill>
                <a:srgbClr val="0D2147"/>
              </a:solidFill>
              <a:latin typeface="Calibri" panose="020F0502020204030204" pitchFamily="34" charset="0"/>
              <a:cs typeface="Calibri" panose="020F0502020204030204" pitchFamily="34" charset="0"/>
              <a:sym typeface="IBM Plex Sans Bold"/>
            </a:endParaRPr>
          </a:p>
        </p:txBody>
      </p:sp>
      <p:sp>
        <p:nvSpPr>
          <p:cNvPr id="56" name="Rectangle 55"/>
          <p:cNvSpPr/>
          <p:nvPr/>
        </p:nvSpPr>
        <p:spPr>
          <a:xfrm>
            <a:off x="12920371" y="2415867"/>
            <a:ext cx="1925592" cy="618118"/>
          </a:xfrm>
          <a:prstGeom prst="rect">
            <a:avLst/>
          </a:prstGeom>
        </p:spPr>
        <p:txBody>
          <a:bodyPr wrap="none">
            <a:spAutoFit/>
          </a:bodyPr>
          <a:lstStyle/>
          <a:p>
            <a:pPr defTabSz="825500">
              <a:lnSpc>
                <a:spcPts val="4100"/>
              </a:lnSpc>
              <a:spcBef>
                <a:spcPts val="3500"/>
              </a:spcBef>
              <a:defRPr sz="3400" spc="-68"/>
            </a:pPr>
            <a:r>
              <a:rPr lang="en-US" b="1" spc="-68" dirty="0" smtClean="0">
                <a:solidFill>
                  <a:schemeClr val="tx1"/>
                </a:solidFill>
                <a:latin typeface="Calibri" panose="020F0502020204030204" pitchFamily="34" charset="0"/>
                <a:cs typeface="Calibri" panose="020F0502020204030204" pitchFamily="34" charset="0"/>
                <a:sym typeface="IBM Plex Sans Bold"/>
              </a:rPr>
              <a:t>Standards</a:t>
            </a:r>
            <a:endParaRPr lang="en-US" b="1" spc="-68" dirty="0">
              <a:solidFill>
                <a:schemeClr val="tx1"/>
              </a:solidFill>
              <a:latin typeface="Calibri" panose="020F0502020204030204" pitchFamily="34" charset="0"/>
              <a:cs typeface="Calibri" panose="020F0502020204030204" pitchFamily="34" charset="0"/>
              <a:sym typeface="IBM Plex Sans Bold"/>
            </a:endParaRPr>
          </a:p>
        </p:txBody>
      </p:sp>
      <p:pic>
        <p:nvPicPr>
          <p:cNvPr id="57" name="Graphic 103">
            <a:extLst>
              <a:ext uri="{FF2B5EF4-FFF2-40B4-BE49-F238E27FC236}">
                <a16:creationId xmlns:a16="http://schemas.microsoft.com/office/drawing/2014/main" xmlns="" id="{C76228FB-691B-13BC-A89B-D79C88CF38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23"/>
              </a:ext>
            </a:extLst>
          </a:blip>
          <a:stretch>
            <a:fillRect/>
          </a:stretch>
        </p:blipFill>
        <p:spPr>
          <a:xfrm>
            <a:off x="12973333" y="7393126"/>
            <a:ext cx="363020" cy="363020"/>
          </a:xfrm>
          <a:prstGeom prst="rect">
            <a:avLst/>
          </a:prstGeom>
        </p:spPr>
      </p:pic>
    </p:spTree>
    <p:extLst>
      <p:ext uri="{BB962C8B-B14F-4D97-AF65-F5344CB8AC3E}">
        <p14:creationId xmlns:p14="http://schemas.microsoft.com/office/powerpoint/2010/main" val="3163819332"/>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 name="Object 45"/>
          <p:cNvGraphicFramePr>
            <a:graphicFrameLocks noChangeAspect="1"/>
          </p:cNvGraphicFramePr>
          <p:nvPr>
            <p:extLst>
              <p:ext uri="{D42A27DB-BD31-4B8C-83A1-F6EECF244321}">
                <p14:modId xmlns:p14="http://schemas.microsoft.com/office/powerpoint/2010/main" val="104996369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3353"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Rechteck">
            <a:extLst>
              <a:ext uri="{FF2B5EF4-FFF2-40B4-BE49-F238E27FC236}">
                <a16:creationId xmlns:a16="http://schemas.microsoft.com/office/drawing/2014/main" xmlns="" id="{B3B5A3E4-424D-D6CB-84E0-804CA3199A18}"/>
              </a:ext>
            </a:extLst>
          </p:cNvPr>
          <p:cNvSpPr/>
          <p:nvPr/>
        </p:nvSpPr>
        <p:spPr>
          <a:xfrm flipH="1">
            <a:off x="796869" y="2242153"/>
            <a:ext cx="9999762" cy="5470188"/>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pic>
        <p:nvPicPr>
          <p:cNvPr id="5" name="Picture 4">
            <a:extLst>
              <a:ext uri="{FF2B5EF4-FFF2-40B4-BE49-F238E27FC236}">
                <a16:creationId xmlns:a16="http://schemas.microsoft.com/office/drawing/2014/main" xmlns="" id="{6565FA0D-BD5A-FC6E-1BBF-BFCD137428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84500" y="3270156"/>
            <a:ext cx="7224500" cy="6851716"/>
          </a:xfrm>
          <a:prstGeom prst="rect">
            <a:avLst/>
          </a:prstGeom>
        </p:spPr>
      </p:pic>
      <p:grpSp>
        <p:nvGrpSpPr>
          <p:cNvPr id="39" name="Group 38">
            <a:extLst>
              <a:ext uri="{FF2B5EF4-FFF2-40B4-BE49-F238E27FC236}">
                <a16:creationId xmlns:a16="http://schemas.microsoft.com/office/drawing/2014/main" xmlns="" id="{8B13A88C-579E-DAC1-CBAF-DF7B3310E568}"/>
              </a:ext>
            </a:extLst>
          </p:cNvPr>
          <p:cNvGrpSpPr/>
          <p:nvPr/>
        </p:nvGrpSpPr>
        <p:grpSpPr>
          <a:xfrm>
            <a:off x="11912114" y="737380"/>
            <a:ext cx="11871682" cy="6504269"/>
            <a:chOff x="726425" y="6774415"/>
            <a:chExt cx="11871682" cy="6504269"/>
          </a:xfrm>
        </p:grpSpPr>
        <p:sp>
          <p:nvSpPr>
            <p:cNvPr id="16"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A824038-D149-B5B5-10D2-F6B38C8FF7D9}"/>
                </a:ext>
              </a:extLst>
            </p:cNvPr>
            <p:cNvSpPr txBox="1"/>
            <p:nvPr/>
          </p:nvSpPr>
          <p:spPr>
            <a:xfrm>
              <a:off x="856901" y="7731057"/>
              <a:ext cx="11741206"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sustainable IT practices by optimizing energy consumption, reducing paper usage, and promoting digital collaboration to minimize environmental impact</a:t>
              </a:r>
            </a:p>
          </p:txBody>
        </p:sp>
        <p:sp>
          <p:nvSpPr>
            <p:cNvPr id="18" name="TextBox 17">
              <a:extLst>
                <a:ext uri="{FF2B5EF4-FFF2-40B4-BE49-F238E27FC236}">
                  <a16:creationId xmlns:a16="http://schemas.microsoft.com/office/drawing/2014/main" xmlns="" id="{F9B40A02-B83B-D6DD-3965-3363C956AA6A}"/>
                </a:ext>
              </a:extLst>
            </p:cNvPr>
            <p:cNvSpPr txBox="1"/>
            <p:nvPr/>
          </p:nvSpPr>
          <p:spPr>
            <a:xfrm>
              <a:off x="726425" y="6774415"/>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E</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nvironmental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0" name="Straight Connector 19">
              <a:extLst>
                <a:ext uri="{FF2B5EF4-FFF2-40B4-BE49-F238E27FC236}">
                  <a16:creationId xmlns:a16="http://schemas.microsoft.com/office/drawing/2014/main" xmlns="" id="{26169022-91CF-4068-B627-1B7E8BF2C70B}"/>
                </a:ext>
              </a:extLst>
            </p:cNvPr>
            <p:cNvCxnSpPr>
              <a:cxnSpLocks/>
            </p:cNvCxnSpPr>
            <p:nvPr/>
          </p:nvCxnSpPr>
          <p:spPr>
            <a:xfrm>
              <a:off x="841733" y="7540364"/>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6B15D3D4-D61D-E037-F94F-A5109DBD412E}"/>
                </a:ext>
              </a:extLst>
            </p:cNvPr>
            <p:cNvSpPr txBox="1"/>
            <p:nvPr/>
          </p:nvSpPr>
          <p:spPr>
            <a:xfrm>
              <a:off x="841732" y="9835112"/>
              <a:ext cx="11184615" cy="86177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Boost External &amp; Internal customer well-being by offering efficient, user-friendly IT support and continuously improving service based on feedback.</a:t>
              </a:r>
            </a:p>
          </p:txBody>
        </p:sp>
        <p:sp>
          <p:nvSpPr>
            <p:cNvPr id="24" name="TextBox 23">
              <a:extLst>
                <a:ext uri="{FF2B5EF4-FFF2-40B4-BE49-F238E27FC236}">
                  <a16:creationId xmlns:a16="http://schemas.microsoft.com/office/drawing/2014/main" xmlns="" id="{10C97A64-8096-ED25-1A5C-21C490F85909}"/>
                </a:ext>
              </a:extLst>
            </p:cNvPr>
            <p:cNvSpPr txBox="1"/>
            <p:nvPr/>
          </p:nvSpPr>
          <p:spPr>
            <a:xfrm>
              <a:off x="726425" y="889441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S</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ocial</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25" name="Straight Connector 24">
              <a:extLst>
                <a:ext uri="{FF2B5EF4-FFF2-40B4-BE49-F238E27FC236}">
                  <a16:creationId xmlns:a16="http://schemas.microsoft.com/office/drawing/2014/main" xmlns="" id="{432E8E62-B560-F2A3-295E-1B0A2CF429BF}"/>
                </a:ext>
              </a:extLst>
            </p:cNvPr>
            <p:cNvCxnSpPr>
              <a:cxnSpLocks/>
            </p:cNvCxnSpPr>
            <p:nvPr/>
          </p:nvCxnSpPr>
          <p:spPr>
            <a:xfrm>
              <a:off x="841733" y="964048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D8D4748E-35DD-7123-D0DA-92B7C284409B}"/>
                </a:ext>
              </a:extLst>
            </p:cNvPr>
            <p:cNvSpPr txBox="1"/>
            <p:nvPr/>
          </p:nvSpPr>
          <p:spPr>
            <a:xfrm>
              <a:off x="841733" y="11986022"/>
              <a:ext cx="11741206" cy="12926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latin typeface="IBM Plex Sans Light" panose="020B0403050203000203" pitchFamily="34" charset="0"/>
                </a:rPr>
                <a:t>Enhance governance with reporting tools, ethical IT practices, detailed audit trails, effective incident management, performance metrics tracking, and comprehensive asset lifecycle oversight for transparency and accountability.</a:t>
              </a:r>
            </a:p>
          </p:txBody>
        </p:sp>
        <p:sp>
          <p:nvSpPr>
            <p:cNvPr id="29" name="TextBox 28">
              <a:extLst>
                <a:ext uri="{FF2B5EF4-FFF2-40B4-BE49-F238E27FC236}">
                  <a16:creationId xmlns:a16="http://schemas.microsoft.com/office/drawing/2014/main" xmlns="" id="{2FB8127A-156A-DE16-6FE4-A1339ABEAB43}"/>
                </a:ext>
              </a:extLst>
            </p:cNvPr>
            <p:cNvSpPr txBox="1"/>
            <p:nvPr/>
          </p:nvSpPr>
          <p:spPr>
            <a:xfrm>
              <a:off x="726425" y="11062520"/>
              <a:ext cx="4728536" cy="850682"/>
            </a:xfrm>
            <a:prstGeom prst="rect">
              <a:avLst/>
            </a:prstGeom>
            <a:noFill/>
          </p:spPr>
          <p:txBody>
            <a:bodyPr wrap="square" rtlCol="0" anchor="ctr">
              <a:spAutoFit/>
            </a:bodyPr>
            <a:lstStyle/>
            <a:p>
              <a:r>
                <a:rPr lang="en-GB" sz="4400" b="1" spc="-55" dirty="0">
                  <a:solidFill>
                    <a:srgbClr val="1B335F"/>
                  </a:solidFill>
                  <a:latin typeface="Calibri" panose="020F0502020204030204" pitchFamily="34" charset="0"/>
                  <a:ea typeface="+mn-ea"/>
                  <a:cs typeface="Calibri" panose="020F0502020204030204" pitchFamily="34" charset="0"/>
                </a:rPr>
                <a:t>G</a:t>
              </a:r>
              <a:r>
                <a:rPr lang="en-GB"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rPr>
                <a:t>overnance</a:t>
              </a:r>
              <a:endParaRPr lang="en-US" sz="4400" b="1" dirty="0">
                <a:solidFill>
                  <a:srgbClr val="1B335F"/>
                </a:solidFill>
                <a:latin typeface="Calibri" panose="020F0502020204030204" pitchFamily="34" charset="0"/>
                <a:ea typeface="Open Sans bold" panose="020B0806030504020204" pitchFamily="34" charset="0"/>
                <a:cs typeface="Calibri" panose="020F0502020204030204" pitchFamily="34" charset="0"/>
              </a:endParaRPr>
            </a:p>
          </p:txBody>
        </p:sp>
        <p:cxnSp>
          <p:nvCxnSpPr>
            <p:cNvPr id="30" name="Straight Connector 29">
              <a:extLst>
                <a:ext uri="{FF2B5EF4-FFF2-40B4-BE49-F238E27FC236}">
                  <a16:creationId xmlns:a16="http://schemas.microsoft.com/office/drawing/2014/main" xmlns="" id="{EB3FA1FA-A314-DF79-EED4-54C89BC6BE13}"/>
                </a:ext>
              </a:extLst>
            </p:cNvPr>
            <p:cNvCxnSpPr>
              <a:cxnSpLocks/>
            </p:cNvCxnSpPr>
            <p:nvPr/>
          </p:nvCxnSpPr>
          <p:spPr>
            <a:xfrm>
              <a:off x="856901" y="11808591"/>
              <a:ext cx="274464"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xmlns="" id="{335FBE72-0500-7B54-B346-5453266E8EA2}"/>
              </a:ext>
            </a:extLst>
          </p:cNvPr>
          <p:cNvGrpSpPr/>
          <p:nvPr/>
        </p:nvGrpSpPr>
        <p:grpSpPr>
          <a:xfrm>
            <a:off x="12783604" y="7712341"/>
            <a:ext cx="9672247" cy="5970179"/>
            <a:chOff x="-1" y="7575232"/>
            <a:chExt cx="10270407" cy="6339392"/>
          </a:xfrm>
        </p:grpSpPr>
        <p:sp>
          <p:nvSpPr>
            <p:cNvPr id="36" name="Rechteck">
              <a:extLst>
                <a:ext uri="{FF2B5EF4-FFF2-40B4-BE49-F238E27FC236}">
                  <a16:creationId xmlns:a16="http://schemas.microsoft.com/office/drawing/2014/main" xmlns="" id="{24041448-DB55-D48D-25F9-AD61CEAA1515}"/>
                </a:ext>
              </a:extLst>
            </p:cNvPr>
            <p:cNvSpPr/>
            <p:nvPr/>
          </p:nvSpPr>
          <p:spPr>
            <a:xfrm flipH="1">
              <a:off x="-1" y="7712341"/>
              <a:ext cx="856901" cy="6021353"/>
            </a:xfrm>
            <a:prstGeom prst="rect">
              <a:avLst/>
            </a:prstGeom>
            <a:solidFill>
              <a:schemeClr val="accent1"/>
            </a:solidFill>
            <a:ln w="12700">
              <a:miter lim="400000"/>
            </a:ln>
          </p:spPr>
          <p:txBody>
            <a:bodyPr lIns="50800" tIns="50800" rIns="50800" bIns="50800" anchor="ctr"/>
            <a:lstStyle/>
            <a:p>
              <a:pPr>
                <a:spcBef>
                  <a:spcPts val="2000"/>
                </a:spcBef>
                <a:defRPr>
                  <a:latin typeface="IBM Plex Sans Regular"/>
                  <a:ea typeface="IBM Plex Sans Regular"/>
                  <a:cs typeface="IBM Plex Sans Regular"/>
                  <a:sym typeface="IBM Plex Sans Regular"/>
                </a:defRPr>
              </a:pPr>
              <a:endParaRPr/>
            </a:p>
          </p:txBody>
        </p:sp>
        <p:grpSp>
          <p:nvGrpSpPr>
            <p:cNvPr id="15" name="Group 14">
              <a:extLst>
                <a:ext uri="{FF2B5EF4-FFF2-40B4-BE49-F238E27FC236}">
                  <a16:creationId xmlns:a16="http://schemas.microsoft.com/office/drawing/2014/main" xmlns="" id="{11AA0847-F282-3353-E2EE-B7C5B0E3DCE6}"/>
                </a:ext>
              </a:extLst>
            </p:cNvPr>
            <p:cNvGrpSpPr/>
            <p:nvPr/>
          </p:nvGrpSpPr>
          <p:grpSpPr>
            <a:xfrm>
              <a:off x="841735" y="7575232"/>
              <a:ext cx="9428671" cy="6339392"/>
              <a:chOff x="7709218" y="443881"/>
              <a:chExt cx="14718499" cy="9896022"/>
            </a:xfrm>
          </p:grpSpPr>
          <p:pic>
            <p:nvPicPr>
              <p:cNvPr id="3" name="Picture 2">
                <a:extLst>
                  <a:ext uri="{FF2B5EF4-FFF2-40B4-BE49-F238E27FC236}">
                    <a16:creationId xmlns:a16="http://schemas.microsoft.com/office/drawing/2014/main" xmlns="" id="{9E07F1B6-2571-FCCF-EC69-C1B65D0909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9218" y="443881"/>
                <a:ext cx="5079365" cy="5079365"/>
              </a:xfrm>
              <a:prstGeom prst="rect">
                <a:avLst/>
              </a:prstGeom>
            </p:spPr>
          </p:pic>
          <p:pic>
            <p:nvPicPr>
              <p:cNvPr id="6" name="Picture 5">
                <a:extLst>
                  <a:ext uri="{FF2B5EF4-FFF2-40B4-BE49-F238E27FC236}">
                    <a16:creationId xmlns:a16="http://schemas.microsoft.com/office/drawing/2014/main" xmlns="" id="{F84B720D-BAF3-647B-4D27-4CFCD481465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28784" y="443881"/>
                <a:ext cx="5079365" cy="5079365"/>
              </a:xfrm>
              <a:prstGeom prst="rect">
                <a:avLst/>
              </a:prstGeom>
            </p:spPr>
          </p:pic>
          <p:pic>
            <p:nvPicPr>
              <p:cNvPr id="8" name="Picture 7">
                <a:extLst>
                  <a:ext uri="{FF2B5EF4-FFF2-40B4-BE49-F238E27FC236}">
                    <a16:creationId xmlns:a16="http://schemas.microsoft.com/office/drawing/2014/main" xmlns="" id="{05A40E0F-4012-6AF8-DB17-DF799D95D2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348352" y="443881"/>
                <a:ext cx="5079365" cy="5079365"/>
              </a:xfrm>
              <a:prstGeom prst="rect">
                <a:avLst/>
              </a:prstGeom>
            </p:spPr>
          </p:pic>
          <p:pic>
            <p:nvPicPr>
              <p:cNvPr id="10" name="Picture 9">
                <a:extLst>
                  <a:ext uri="{FF2B5EF4-FFF2-40B4-BE49-F238E27FC236}">
                    <a16:creationId xmlns:a16="http://schemas.microsoft.com/office/drawing/2014/main" xmlns="" id="{D0F39050-2D60-7884-DCB7-27484D9B9EC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09218" y="5260538"/>
                <a:ext cx="5079365" cy="5079365"/>
              </a:xfrm>
              <a:prstGeom prst="rect">
                <a:avLst/>
              </a:prstGeom>
            </p:spPr>
          </p:pic>
          <p:pic>
            <p:nvPicPr>
              <p:cNvPr id="12" name="Picture 11">
                <a:extLst>
                  <a:ext uri="{FF2B5EF4-FFF2-40B4-BE49-F238E27FC236}">
                    <a16:creationId xmlns:a16="http://schemas.microsoft.com/office/drawing/2014/main" xmlns="" id="{DDF0B7E4-99FB-4B43-9995-AFD9BF7E93B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28783" y="5260538"/>
                <a:ext cx="5079365" cy="5079365"/>
              </a:xfrm>
              <a:prstGeom prst="rect">
                <a:avLst/>
              </a:prstGeom>
            </p:spPr>
          </p:pic>
          <p:pic>
            <p:nvPicPr>
              <p:cNvPr id="14" name="Picture 13">
                <a:extLst>
                  <a:ext uri="{FF2B5EF4-FFF2-40B4-BE49-F238E27FC236}">
                    <a16:creationId xmlns:a16="http://schemas.microsoft.com/office/drawing/2014/main" xmlns="" id="{D6068B59-E3C0-FA62-D384-CCFFB1A68D7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348348" y="5260538"/>
                <a:ext cx="5079365" cy="5079365"/>
              </a:xfrm>
              <a:prstGeom prst="rect">
                <a:avLst/>
              </a:prstGeom>
            </p:spPr>
          </p:pic>
        </p:grpSp>
        <p:sp>
          <p:nvSpPr>
            <p:cNvPr id="35" name="About Us…">
              <a:extLst>
                <a:ext uri="{FF2B5EF4-FFF2-40B4-BE49-F238E27FC236}">
                  <a16:creationId xmlns:a16="http://schemas.microsoft.com/office/drawing/2014/main" xmlns="" id="{D2DC34A3-1C94-C7A1-0C3E-2B1EB06CB6F5}"/>
                </a:ext>
              </a:extLst>
            </p:cNvPr>
            <p:cNvSpPr txBox="1"/>
            <p:nvPr/>
          </p:nvSpPr>
          <p:spPr>
            <a:xfrm rot="16200000">
              <a:off x="-1188698" y="9931420"/>
              <a:ext cx="3253842" cy="8309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nSpc>
                  <a:spcPct val="100000"/>
                </a:lnSpc>
                <a:defRPr sz="8100" spc="-242">
                  <a:latin typeface="+mn-lt"/>
                  <a:ea typeface="+mn-ea"/>
                  <a:cs typeface="+mn-cs"/>
                  <a:sym typeface="IBM Plex Sans Bold"/>
                </a:defRPr>
              </a:pPr>
              <a:r>
                <a:rPr lang="en-US" sz="5400" dirty="0">
                  <a:solidFill>
                    <a:schemeClr val="tx1"/>
                  </a:solidFill>
                  <a:latin typeface="IBM Plex Sans" panose="020B0503050203000203" pitchFamily="34" charset="0"/>
                  <a:cs typeface="+mn-cs"/>
                </a:rPr>
                <a:t>UN-SDGs</a:t>
              </a:r>
            </a:p>
          </p:txBody>
        </p:sp>
      </p:grpSp>
      <p:sp>
        <p:nvSpPr>
          <p:cNvPr id="41"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ED98F1B3-34B9-8156-C369-101EA7504260}"/>
              </a:ext>
            </a:extLst>
          </p:cNvPr>
          <p:cNvSpPr txBox="1"/>
          <p:nvPr/>
        </p:nvSpPr>
        <p:spPr>
          <a:xfrm>
            <a:off x="588211" y="10466707"/>
            <a:ext cx="2835913"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Total A4 sheets</a:t>
            </a:r>
          </a:p>
        </p:txBody>
      </p:sp>
      <p:sp>
        <p:nvSpPr>
          <p:cNvPr id="4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50D2FD3A-DA3D-F16E-8F1E-334156229320}"/>
              </a:ext>
            </a:extLst>
          </p:cNvPr>
          <p:cNvSpPr txBox="1"/>
          <p:nvPr/>
        </p:nvSpPr>
        <p:spPr>
          <a:xfrm>
            <a:off x="7068423" y="10466707"/>
            <a:ext cx="3489235"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Approx 2500 bundles</a:t>
            </a:r>
          </a:p>
        </p:txBody>
      </p:sp>
      <p:sp>
        <p:nvSpPr>
          <p:cNvPr id="43"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F9D0F3E-2D56-130D-BCF0-690C2EDCAE4F}"/>
              </a:ext>
            </a:extLst>
          </p:cNvPr>
          <p:cNvSpPr txBox="1"/>
          <p:nvPr/>
        </p:nvSpPr>
        <p:spPr>
          <a:xfrm>
            <a:off x="588211" y="11149875"/>
            <a:ext cx="4902344"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Total emission saving</a:t>
            </a:r>
          </a:p>
        </p:txBody>
      </p:sp>
      <p:sp>
        <p:nvSpPr>
          <p:cNvPr id="44"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9A157B63-F9E3-999A-C815-09E752921709}"/>
              </a:ext>
            </a:extLst>
          </p:cNvPr>
          <p:cNvSpPr txBox="1"/>
          <p:nvPr/>
        </p:nvSpPr>
        <p:spPr>
          <a:xfrm>
            <a:off x="6622946" y="11149875"/>
            <a:ext cx="4001880" cy="43088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defTabSz="825500">
              <a:lnSpc>
                <a:spcPct val="100000"/>
              </a:lnSpc>
              <a:spcBef>
                <a:spcPts val="3500"/>
              </a:spcBef>
              <a:defRPr sz="3400" spc="-68"/>
            </a:pPr>
            <a:r>
              <a:rPr lang="en-US" sz="2800" dirty="0">
                <a:solidFill>
                  <a:schemeClr val="accent1"/>
                </a:solidFill>
              </a:rPr>
              <a:t>12,500kg   CO2  per year</a:t>
            </a:r>
          </a:p>
        </p:txBody>
      </p:sp>
      <p:sp>
        <p:nvSpPr>
          <p:cNvPr id="45" name="TextBox 44">
            <a:extLst>
              <a:ext uri="{FF2B5EF4-FFF2-40B4-BE49-F238E27FC236}">
                <a16:creationId xmlns:a16="http://schemas.microsoft.com/office/drawing/2014/main" xmlns="" id="{CA3E01DB-0BF1-4C6B-3AAB-C68C30479B60}"/>
              </a:ext>
            </a:extLst>
          </p:cNvPr>
          <p:cNvSpPr txBox="1"/>
          <p:nvPr/>
        </p:nvSpPr>
        <p:spPr>
          <a:xfrm>
            <a:off x="588211" y="12039600"/>
            <a:ext cx="10048713" cy="545790"/>
          </a:xfrm>
          <a:prstGeom prst="rect">
            <a:avLst/>
          </a:prstGeom>
          <a:no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2438338" rtl="0" fontAlgn="auto" latinLnBrk="0" hangingPunct="0">
              <a:lnSpc>
                <a:spcPct val="120000"/>
              </a:lnSpc>
              <a:spcBef>
                <a:spcPts val="0"/>
              </a:spcBef>
              <a:spcAft>
                <a:spcPts val="0"/>
              </a:spcAft>
              <a:buClrTx/>
              <a:buSzTx/>
              <a:buFontTx/>
              <a:buNone/>
              <a:tabLst/>
            </a:pPr>
            <a:r>
              <a:rPr lang="en-US" dirty="0">
                <a:solidFill>
                  <a:schemeClr val="bg1">
                    <a:lumMod val="75000"/>
                  </a:schemeClr>
                </a:solidFill>
              </a:rPr>
              <a:t> # </a:t>
            </a:r>
            <a:r>
              <a:rPr kumimoji="0" lang="en-US" sz="2400" b="0" i="0" u="none" strike="noStrike" cap="none" spc="-24" normalizeH="0" baseline="0" dirty="0">
                <a:ln>
                  <a:noFill/>
                </a:ln>
                <a:solidFill>
                  <a:schemeClr val="bg1">
                    <a:lumMod val="75000"/>
                  </a:schemeClr>
                </a:solidFill>
                <a:effectLst/>
                <a:uFillTx/>
                <a:latin typeface="IBM Plex Sans Light"/>
                <a:ea typeface="IBM Plex Sans Light"/>
                <a:cs typeface="IBM Plex Sans Light"/>
                <a:sym typeface="IBM Plex Sans Light"/>
              </a:rPr>
              <a:t>Using the emission factor of 5 kg CO2 per bundle                                              </a:t>
            </a:r>
          </a:p>
        </p:txBody>
      </p:sp>
      <p:cxnSp>
        <p:nvCxnSpPr>
          <p:cNvPr id="48" name="Straight Connector 47">
            <a:extLst>
              <a:ext uri="{FF2B5EF4-FFF2-40B4-BE49-F238E27FC236}">
                <a16:creationId xmlns:a16="http://schemas.microsoft.com/office/drawing/2014/main" xmlns="" id="{50487A77-066E-127D-2C34-2C0D7BA6F44A}"/>
              </a:ext>
            </a:extLst>
          </p:cNvPr>
          <p:cNvCxnSpPr>
            <a:cxnSpLocks/>
          </p:cNvCxnSpPr>
          <p:nvPr/>
        </p:nvCxnSpPr>
        <p:spPr>
          <a:xfrm>
            <a:off x="3039383" y="10780364"/>
            <a:ext cx="3788299" cy="0"/>
          </a:xfrm>
          <a:prstGeom prst="line">
            <a:avLst/>
          </a:prstGeom>
          <a:ln/>
        </p:spPr>
        <p:style>
          <a:lnRef idx="1">
            <a:schemeClr val="accent6"/>
          </a:lnRef>
          <a:fillRef idx="0">
            <a:schemeClr val="accent6"/>
          </a:fillRef>
          <a:effectRef idx="0">
            <a:schemeClr val="accent6"/>
          </a:effectRef>
          <a:fontRef idx="minor">
            <a:schemeClr val="tx1"/>
          </a:fontRef>
        </p:style>
      </p:cxnSp>
      <p:cxnSp>
        <p:nvCxnSpPr>
          <p:cNvPr id="50" name="Straight Connector 49">
            <a:extLst>
              <a:ext uri="{FF2B5EF4-FFF2-40B4-BE49-F238E27FC236}">
                <a16:creationId xmlns:a16="http://schemas.microsoft.com/office/drawing/2014/main" xmlns="" id="{9B646515-18EA-0F36-042C-576278ADA8E9}"/>
              </a:ext>
            </a:extLst>
          </p:cNvPr>
          <p:cNvCxnSpPr>
            <a:cxnSpLocks/>
          </p:cNvCxnSpPr>
          <p:nvPr/>
        </p:nvCxnSpPr>
        <p:spPr>
          <a:xfrm>
            <a:off x="3911394" y="11470388"/>
            <a:ext cx="2545977" cy="0"/>
          </a:xfrm>
          <a:prstGeom prst="line">
            <a:avLst/>
          </a:prstGeom>
          <a:ln/>
        </p:spPr>
        <p:style>
          <a:lnRef idx="1">
            <a:schemeClr val="accent6"/>
          </a:lnRef>
          <a:fillRef idx="0">
            <a:schemeClr val="accent6"/>
          </a:fillRef>
          <a:effectRef idx="0">
            <a:schemeClr val="accent6"/>
          </a:effectRef>
          <a:fontRef idx="minor">
            <a:schemeClr val="tx1"/>
          </a:fontRef>
        </p:style>
      </p:cxnSp>
      <p:sp>
        <p:nvSpPr>
          <p:cNvPr id="2" name="Rectangle 1"/>
          <p:cNvSpPr/>
          <p:nvPr/>
        </p:nvSpPr>
        <p:spPr>
          <a:xfrm>
            <a:off x="23212036" y="426720"/>
            <a:ext cx="968764" cy="73747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TextBox 37">
            <a:extLst>
              <a:ext uri="{FF2B5EF4-FFF2-40B4-BE49-F238E27FC236}">
                <a16:creationId xmlns:a16="http://schemas.microsoft.com/office/drawing/2014/main" xmlns="" id="{CA3E01DB-0BF1-4C6B-3AAB-C68C30479B60}"/>
              </a:ext>
            </a:extLst>
          </p:cNvPr>
          <p:cNvSpPr txBox="1"/>
          <p:nvPr/>
        </p:nvSpPr>
        <p:spPr>
          <a:xfrm>
            <a:off x="578051" y="12801600"/>
            <a:ext cx="6714595" cy="545790"/>
          </a:xfrm>
          <a:prstGeom prst="rect">
            <a:avLst/>
          </a:prstGeom>
          <a:noFill/>
          <a:ln w="12700" cap="flat">
            <a:solidFill>
              <a:srgbClr val="FFC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2438338" rtl="0" fontAlgn="auto" latinLnBrk="0" hangingPunct="0">
              <a:lnSpc>
                <a:spcPct val="120000"/>
              </a:lnSpc>
              <a:spcBef>
                <a:spcPts val="0"/>
              </a:spcBef>
              <a:spcAft>
                <a:spcPts val="0"/>
              </a:spcAft>
              <a:buClrTx/>
              <a:buSzTx/>
              <a:buFontTx/>
              <a:buNone/>
              <a:tabLst/>
            </a:pPr>
            <a:r>
              <a:rPr lang="en-US" dirty="0">
                <a:solidFill>
                  <a:schemeClr val="bg1">
                    <a:lumMod val="75000"/>
                  </a:schemeClr>
                </a:solidFill>
              </a:rPr>
              <a:t> </a:t>
            </a:r>
            <a:r>
              <a:rPr lang="en-US" dirty="0" smtClean="0">
                <a:solidFill>
                  <a:schemeClr val="bg1">
                    <a:lumMod val="75000"/>
                  </a:schemeClr>
                </a:solidFill>
              </a:rPr>
              <a:t>Number of Trees saved per annum :   126  Trees</a:t>
            </a:r>
            <a:endParaRPr kumimoji="0" lang="en-US" sz="2400" b="0" i="0" u="none" strike="noStrike" cap="none" spc="-24" normalizeH="0" baseline="0" dirty="0">
              <a:ln>
                <a:noFill/>
              </a:ln>
              <a:solidFill>
                <a:schemeClr val="bg1">
                  <a:lumMod val="75000"/>
                </a:schemeClr>
              </a:solidFill>
              <a:effectLst/>
              <a:uFillTx/>
              <a:latin typeface="IBM Plex Sans Light"/>
              <a:ea typeface="IBM Plex Sans Light"/>
              <a:cs typeface="IBM Plex Sans Light"/>
              <a:sym typeface="IBM Plex Sans Light"/>
            </a:endParaRPr>
          </a:p>
        </p:txBody>
      </p:sp>
      <p:pic>
        <p:nvPicPr>
          <p:cNvPr id="8194" name="Picture 2" descr="C:\Users\nelum_8763\Desktop\NDB LOGO.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548250" y="20555"/>
            <a:ext cx="5376863" cy="1176337"/>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p:cNvGrpSpPr/>
          <p:nvPr/>
        </p:nvGrpSpPr>
        <p:grpSpPr>
          <a:xfrm>
            <a:off x="-747842" y="-14636"/>
            <a:ext cx="8314838" cy="1469360"/>
            <a:chOff x="-747842" y="-14636"/>
            <a:chExt cx="8314838" cy="1469360"/>
          </a:xfrm>
        </p:grpSpPr>
        <p:sp>
          <p:nvSpPr>
            <p:cNvPr id="49" name="Parallelogram 4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385316" y="2495"/>
              <a:ext cx="71816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2"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SUSTAINABILITY</a:t>
            </a:r>
            <a:endParaRPr sz="6600" b="1" dirty="0">
              <a:solidFill>
                <a:schemeClr val="tx1"/>
              </a:solidFill>
              <a:latin typeface="Calibri" panose="020F0502020204030204" pitchFamily="34" charset="0"/>
              <a:cs typeface="Calibri" panose="020F0502020204030204" pitchFamily="34" charset="0"/>
            </a:endParaRPr>
          </a:p>
        </p:txBody>
      </p:sp>
      <p:grpSp>
        <p:nvGrpSpPr>
          <p:cNvPr id="53" name="Group 52"/>
          <p:cNvGrpSpPr/>
          <p:nvPr/>
        </p:nvGrpSpPr>
        <p:grpSpPr>
          <a:xfrm>
            <a:off x="6534739"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extLst>
      <p:ext uri="{BB962C8B-B14F-4D97-AF65-F5344CB8AC3E}">
        <p14:creationId xmlns:p14="http://schemas.microsoft.com/office/powerpoint/2010/main" val="21933371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p:cNvGraphicFramePr>
            <a:graphicFrameLocks noChangeAspect="1"/>
          </p:cNvGraphicFramePr>
          <p:nvPr>
            <p:extLst>
              <p:ext uri="{D42A27DB-BD31-4B8C-83A1-F6EECF244321}">
                <p14:modId xmlns:p14="http://schemas.microsoft.com/office/powerpoint/2010/main" val="2427890155"/>
              </p:ext>
            </p:extLst>
          </p:nvPr>
        </p:nvGraphicFramePr>
        <p:xfrm>
          <a:off x="0" y="-60786"/>
          <a:ext cx="24392644" cy="14051106"/>
        </p:xfrm>
        <a:graphic>
          <a:graphicData uri="http://schemas.openxmlformats.org/presentationml/2006/ole">
            <mc:AlternateContent xmlns:mc="http://schemas.openxmlformats.org/markup-compatibility/2006">
              <mc:Choice xmlns:v="urn:schemas-microsoft-com:vml" Requires="v">
                <p:oleObj spid="_x0000_s927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0" y="-60786"/>
                        <a:ext cx="24392644" cy="14051106"/>
                      </a:xfrm>
                      <a:prstGeom prst="rect">
                        <a:avLst/>
                      </a:prstGeom>
                    </p:spPr>
                  </p:pic>
                </p:oleObj>
              </mc:Fallback>
            </mc:AlternateContent>
          </a:graphicData>
        </a:graphic>
      </p:graphicFrame>
      <p:grpSp>
        <p:nvGrpSpPr>
          <p:cNvPr id="868" name="Group 867">
            <a:extLst>
              <a:ext uri="{FF2B5EF4-FFF2-40B4-BE49-F238E27FC236}">
                <a16:creationId xmlns:a16="http://schemas.microsoft.com/office/drawing/2014/main" xmlns="" id="{8D770EC1-7226-7BEE-7C1D-545AC917AFF8}"/>
              </a:ext>
            </a:extLst>
          </p:cNvPr>
          <p:cNvGrpSpPr/>
          <p:nvPr/>
        </p:nvGrpSpPr>
        <p:grpSpPr>
          <a:xfrm>
            <a:off x="9647292" y="4126633"/>
            <a:ext cx="8031577" cy="9711897"/>
            <a:chOff x="3579369" y="8943582"/>
            <a:chExt cx="3946710" cy="4772418"/>
          </a:xfrm>
        </p:grpSpPr>
        <p:sp>
          <p:nvSpPr>
            <p:cNvPr id="3" name="Freeform 52">
              <a:extLst>
                <a:ext uri="{FF2B5EF4-FFF2-40B4-BE49-F238E27FC236}">
                  <a16:creationId xmlns:a16="http://schemas.microsoft.com/office/drawing/2014/main" xmlns="" id="{D6EA0FD2-5212-A17E-18EE-46BC6F9B0511}"/>
                </a:ext>
              </a:extLst>
            </p:cNvPr>
            <p:cNvSpPr>
              <a:spLocks/>
            </p:cNvSpPr>
            <p:nvPr/>
          </p:nvSpPr>
          <p:spPr bwMode="auto">
            <a:xfrm>
              <a:off x="3634730" y="11436350"/>
              <a:ext cx="457200" cy="830263"/>
            </a:xfrm>
            <a:custGeom>
              <a:avLst/>
              <a:gdLst>
                <a:gd name="T0" fmla="*/ 0 w 288"/>
                <a:gd name="T1" fmla="*/ 262 h 523"/>
                <a:gd name="T2" fmla="*/ 288 w 288"/>
                <a:gd name="T3" fmla="*/ 0 h 523"/>
                <a:gd name="T4" fmla="*/ 288 w 288"/>
                <a:gd name="T5" fmla="*/ 262 h 523"/>
                <a:gd name="T6" fmla="*/ 288 w 288"/>
                <a:gd name="T7" fmla="*/ 523 h 523"/>
                <a:gd name="T8" fmla="*/ 0 w 288"/>
                <a:gd name="T9" fmla="*/ 262 h 523"/>
              </a:gdLst>
              <a:ahLst/>
              <a:cxnLst>
                <a:cxn ang="0">
                  <a:pos x="T0" y="T1"/>
                </a:cxn>
                <a:cxn ang="0">
                  <a:pos x="T2" y="T3"/>
                </a:cxn>
                <a:cxn ang="0">
                  <a:pos x="T4" y="T5"/>
                </a:cxn>
                <a:cxn ang="0">
                  <a:pos x="T6" y="T7"/>
                </a:cxn>
                <a:cxn ang="0">
                  <a:pos x="T8" y="T9"/>
                </a:cxn>
              </a:cxnLst>
              <a:rect l="0" t="0" r="r" b="b"/>
              <a:pathLst>
                <a:path w="288" h="523">
                  <a:moveTo>
                    <a:pt x="0" y="262"/>
                  </a:moveTo>
                  <a:lnTo>
                    <a:pt x="288" y="0"/>
                  </a:lnTo>
                  <a:lnTo>
                    <a:pt x="288" y="262"/>
                  </a:lnTo>
                  <a:lnTo>
                    <a:pt x="288" y="523"/>
                  </a:lnTo>
                  <a:lnTo>
                    <a:pt x="0" y="26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5" name="Freeform 53">
              <a:extLst>
                <a:ext uri="{FF2B5EF4-FFF2-40B4-BE49-F238E27FC236}">
                  <a16:creationId xmlns:a16="http://schemas.microsoft.com/office/drawing/2014/main" xmlns="" id="{4A3597CA-7ADE-C517-07E0-D16653E2978F}"/>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close/>
                  <a:moveTo>
                    <a:pt x="288" y="0"/>
                  </a:moveTo>
                  <a:lnTo>
                    <a:pt x="0" y="262"/>
                  </a:lnTo>
                  <a:lnTo>
                    <a:pt x="288" y="0"/>
                  </a:lnTo>
                  <a:lnTo>
                    <a:pt x="288"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6" name="Freeform 54">
              <a:extLst>
                <a:ext uri="{FF2B5EF4-FFF2-40B4-BE49-F238E27FC236}">
                  <a16:creationId xmlns:a16="http://schemas.microsoft.com/office/drawing/2014/main" xmlns="" id="{D4DEF69F-71FC-EDFE-8FE9-62AC707B434A}"/>
                </a:ext>
              </a:extLst>
            </p:cNvPr>
            <p:cNvSpPr>
              <a:spLocks noEditPoints="1"/>
            </p:cNvSpPr>
            <p:nvPr/>
          </p:nvSpPr>
          <p:spPr bwMode="auto">
            <a:xfrm>
              <a:off x="3634730" y="11436350"/>
              <a:ext cx="457200" cy="830263"/>
            </a:xfrm>
            <a:custGeom>
              <a:avLst/>
              <a:gdLst>
                <a:gd name="T0" fmla="*/ 0 w 288"/>
                <a:gd name="T1" fmla="*/ 262 h 523"/>
                <a:gd name="T2" fmla="*/ 288 w 288"/>
                <a:gd name="T3" fmla="*/ 523 h 523"/>
                <a:gd name="T4" fmla="*/ 0 w 288"/>
                <a:gd name="T5" fmla="*/ 262 h 523"/>
                <a:gd name="T6" fmla="*/ 288 w 288"/>
                <a:gd name="T7" fmla="*/ 0 h 523"/>
                <a:gd name="T8" fmla="*/ 0 w 288"/>
                <a:gd name="T9" fmla="*/ 262 h 523"/>
                <a:gd name="T10" fmla="*/ 288 w 288"/>
                <a:gd name="T11" fmla="*/ 0 h 523"/>
                <a:gd name="T12" fmla="*/ 288 w 288"/>
                <a:gd name="T13" fmla="*/ 0 h 523"/>
              </a:gdLst>
              <a:ahLst/>
              <a:cxnLst>
                <a:cxn ang="0">
                  <a:pos x="T0" y="T1"/>
                </a:cxn>
                <a:cxn ang="0">
                  <a:pos x="T2" y="T3"/>
                </a:cxn>
                <a:cxn ang="0">
                  <a:pos x="T4" y="T5"/>
                </a:cxn>
                <a:cxn ang="0">
                  <a:pos x="T6" y="T7"/>
                </a:cxn>
                <a:cxn ang="0">
                  <a:pos x="T8" y="T9"/>
                </a:cxn>
                <a:cxn ang="0">
                  <a:pos x="T10" y="T11"/>
                </a:cxn>
                <a:cxn ang="0">
                  <a:pos x="T12" y="T13"/>
                </a:cxn>
              </a:cxnLst>
              <a:rect l="0" t="0" r="r" b="b"/>
              <a:pathLst>
                <a:path w="288" h="523">
                  <a:moveTo>
                    <a:pt x="0" y="262"/>
                  </a:moveTo>
                  <a:lnTo>
                    <a:pt x="288" y="523"/>
                  </a:lnTo>
                  <a:lnTo>
                    <a:pt x="0" y="262"/>
                  </a:lnTo>
                  <a:moveTo>
                    <a:pt x="288" y="0"/>
                  </a:moveTo>
                  <a:lnTo>
                    <a:pt x="0" y="262"/>
                  </a:lnTo>
                  <a:lnTo>
                    <a:pt x="288" y="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7" name="Freeform 58">
              <a:extLst>
                <a:ext uri="{FF2B5EF4-FFF2-40B4-BE49-F238E27FC236}">
                  <a16:creationId xmlns:a16="http://schemas.microsoft.com/office/drawing/2014/main" xmlns="" id="{3F82043A-FF00-CB35-CA00-B25F817E4BBF}"/>
                </a:ext>
              </a:extLst>
            </p:cNvPr>
            <p:cNvSpPr>
              <a:spLocks/>
            </p:cNvSpPr>
            <p:nvPr/>
          </p:nvSpPr>
          <p:spPr bwMode="auto">
            <a:xfrm>
              <a:off x="3634730" y="11436350"/>
              <a:ext cx="457200" cy="830263"/>
            </a:xfrm>
            <a:custGeom>
              <a:avLst/>
              <a:gdLst>
                <a:gd name="T0" fmla="*/ 288 w 288"/>
                <a:gd name="T1" fmla="*/ 0 h 523"/>
                <a:gd name="T2" fmla="*/ 0 w 288"/>
                <a:gd name="T3" fmla="*/ 262 h 523"/>
                <a:gd name="T4" fmla="*/ 288 w 288"/>
                <a:gd name="T5" fmla="*/ 523 h 523"/>
                <a:gd name="T6" fmla="*/ 288 w 288"/>
                <a:gd name="T7" fmla="*/ 392 h 523"/>
                <a:gd name="T8" fmla="*/ 288 w 288"/>
                <a:gd name="T9" fmla="*/ 262 h 523"/>
                <a:gd name="T10" fmla="*/ 288 w 288"/>
                <a:gd name="T11" fmla="*/ 127 h 523"/>
                <a:gd name="T12" fmla="*/ 288 w 288"/>
                <a:gd name="T13" fmla="*/ 127 h 523"/>
                <a:gd name="T14" fmla="*/ 288 w 288"/>
                <a:gd name="T15" fmla="*/ 0 h 5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8" h="523">
                  <a:moveTo>
                    <a:pt x="288" y="0"/>
                  </a:moveTo>
                  <a:lnTo>
                    <a:pt x="0" y="262"/>
                  </a:lnTo>
                  <a:lnTo>
                    <a:pt x="288" y="523"/>
                  </a:lnTo>
                  <a:lnTo>
                    <a:pt x="288" y="392"/>
                  </a:lnTo>
                  <a:lnTo>
                    <a:pt x="288" y="262"/>
                  </a:lnTo>
                  <a:lnTo>
                    <a:pt x="288" y="127"/>
                  </a:lnTo>
                  <a:lnTo>
                    <a:pt x="288" y="127"/>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spc="100"/>
            </a:p>
          </p:txBody>
        </p:sp>
        <p:sp>
          <p:nvSpPr>
            <p:cNvPr id="13" name="Freeform 45">
              <a:extLst>
                <a:ext uri="{FF2B5EF4-FFF2-40B4-BE49-F238E27FC236}">
                  <a16:creationId xmlns:a16="http://schemas.microsoft.com/office/drawing/2014/main" xmlns="" id="{5EBD5491-CD62-427F-D1D9-939E09004811}"/>
                </a:ext>
              </a:extLst>
            </p:cNvPr>
            <p:cNvSpPr>
              <a:spLocks/>
            </p:cNvSpPr>
            <p:nvPr/>
          </p:nvSpPr>
          <p:spPr bwMode="auto">
            <a:xfrm>
              <a:off x="4436378" y="11495231"/>
              <a:ext cx="450116" cy="2220769"/>
            </a:xfrm>
            <a:custGeom>
              <a:avLst/>
              <a:gdLst>
                <a:gd name="T0" fmla="*/ 0 w 302"/>
                <a:gd name="T1" fmla="*/ 0 h 1490"/>
                <a:gd name="T2" fmla="*/ 0 w 302"/>
                <a:gd name="T3" fmla="*/ 1490 h 1490"/>
                <a:gd name="T4" fmla="*/ 302 w 302"/>
                <a:gd name="T5" fmla="*/ 1490 h 1490"/>
                <a:gd name="T6" fmla="*/ 302 w 302"/>
                <a:gd name="T7" fmla="*/ 302 h 1490"/>
                <a:gd name="T8" fmla="*/ 0 w 302"/>
                <a:gd name="T9" fmla="*/ 0 h 1490"/>
              </a:gdLst>
              <a:ahLst/>
              <a:cxnLst>
                <a:cxn ang="0">
                  <a:pos x="T0" y="T1"/>
                </a:cxn>
                <a:cxn ang="0">
                  <a:pos x="T2" y="T3"/>
                </a:cxn>
                <a:cxn ang="0">
                  <a:pos x="T4" y="T5"/>
                </a:cxn>
                <a:cxn ang="0">
                  <a:pos x="T6" y="T7"/>
                </a:cxn>
                <a:cxn ang="0">
                  <a:pos x="T8" y="T9"/>
                </a:cxn>
              </a:cxnLst>
              <a:rect l="0" t="0" r="r" b="b"/>
              <a:pathLst>
                <a:path w="302" h="1490">
                  <a:moveTo>
                    <a:pt x="0" y="0"/>
                  </a:moveTo>
                  <a:lnTo>
                    <a:pt x="0" y="1490"/>
                  </a:lnTo>
                  <a:lnTo>
                    <a:pt x="302" y="1490"/>
                  </a:lnTo>
                  <a:lnTo>
                    <a:pt x="302" y="302"/>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4" name="Freeform 49">
              <a:extLst>
                <a:ext uri="{FF2B5EF4-FFF2-40B4-BE49-F238E27FC236}">
                  <a16:creationId xmlns:a16="http://schemas.microsoft.com/office/drawing/2014/main" xmlns="" id="{83CDCBE2-2D87-83EF-4485-4F623370BF10}"/>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5" name="Freeform 50">
              <a:extLst>
                <a:ext uri="{FF2B5EF4-FFF2-40B4-BE49-F238E27FC236}">
                  <a16:creationId xmlns:a16="http://schemas.microsoft.com/office/drawing/2014/main" xmlns="" id="{D7B9A7CF-341C-6A7B-CF0A-531EAA01871B}"/>
                </a:ext>
              </a:extLst>
            </p:cNvPr>
            <p:cNvSpPr>
              <a:spLocks/>
            </p:cNvSpPr>
            <p:nvPr/>
          </p:nvSpPr>
          <p:spPr bwMode="auto">
            <a:xfrm>
              <a:off x="4011599" y="11495231"/>
              <a:ext cx="874894" cy="450116"/>
            </a:xfrm>
            <a:custGeom>
              <a:avLst/>
              <a:gdLst>
                <a:gd name="T0" fmla="*/ 0 w 587"/>
                <a:gd name="T1" fmla="*/ 302 h 302"/>
                <a:gd name="T2" fmla="*/ 587 w 587"/>
                <a:gd name="T3" fmla="*/ 302 h 302"/>
                <a:gd name="T4" fmla="*/ 285 w 587"/>
                <a:gd name="T5" fmla="*/ 0 h 302"/>
                <a:gd name="T6" fmla="*/ 0 w 587"/>
                <a:gd name="T7" fmla="*/ 0 h 302"/>
                <a:gd name="T8" fmla="*/ 0 w 587"/>
                <a:gd name="T9" fmla="*/ 302 h 302"/>
              </a:gdLst>
              <a:ahLst/>
              <a:cxnLst>
                <a:cxn ang="0">
                  <a:pos x="T0" y="T1"/>
                </a:cxn>
                <a:cxn ang="0">
                  <a:pos x="T2" y="T3"/>
                </a:cxn>
                <a:cxn ang="0">
                  <a:pos x="T4" y="T5"/>
                </a:cxn>
                <a:cxn ang="0">
                  <a:pos x="T6" y="T7"/>
                </a:cxn>
                <a:cxn ang="0">
                  <a:pos x="T8" y="T9"/>
                </a:cxn>
              </a:cxnLst>
              <a:rect l="0" t="0" r="r" b="b"/>
              <a:pathLst>
                <a:path w="587" h="302">
                  <a:moveTo>
                    <a:pt x="0" y="302"/>
                  </a:moveTo>
                  <a:lnTo>
                    <a:pt x="587" y="302"/>
                  </a:lnTo>
                  <a:lnTo>
                    <a:pt x="285" y="0"/>
                  </a:lnTo>
                  <a:lnTo>
                    <a:pt x="0" y="0"/>
                  </a:lnTo>
                  <a:lnTo>
                    <a:pt x="0" y="302"/>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6" name="Freeform 51">
              <a:extLst>
                <a:ext uri="{FF2B5EF4-FFF2-40B4-BE49-F238E27FC236}">
                  <a16:creationId xmlns:a16="http://schemas.microsoft.com/office/drawing/2014/main" xmlns="" id="{46E1AA85-F41A-FBC5-BCBD-90781C5CEF84}"/>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7" name="Freeform 52">
              <a:extLst>
                <a:ext uri="{FF2B5EF4-FFF2-40B4-BE49-F238E27FC236}">
                  <a16:creationId xmlns:a16="http://schemas.microsoft.com/office/drawing/2014/main" xmlns="" id="{848DE85F-39A0-5171-11A9-123920D06143}"/>
                </a:ext>
              </a:extLst>
            </p:cNvPr>
            <p:cNvSpPr>
              <a:spLocks/>
            </p:cNvSpPr>
            <p:nvPr/>
          </p:nvSpPr>
          <p:spPr bwMode="auto">
            <a:xfrm>
              <a:off x="3579369" y="11280606"/>
              <a:ext cx="487377" cy="885327"/>
            </a:xfrm>
            <a:custGeom>
              <a:avLst/>
              <a:gdLst>
                <a:gd name="T0" fmla="*/ 0 w 327"/>
                <a:gd name="T1" fmla="*/ 297 h 594"/>
                <a:gd name="T2" fmla="*/ 327 w 327"/>
                <a:gd name="T3" fmla="*/ 0 h 594"/>
                <a:gd name="T4" fmla="*/ 327 w 327"/>
                <a:gd name="T5" fmla="*/ 297 h 594"/>
                <a:gd name="T6" fmla="*/ 327 w 327"/>
                <a:gd name="T7" fmla="*/ 594 h 594"/>
                <a:gd name="T8" fmla="*/ 0 w 327"/>
                <a:gd name="T9" fmla="*/ 297 h 594"/>
              </a:gdLst>
              <a:ahLst/>
              <a:cxnLst>
                <a:cxn ang="0">
                  <a:pos x="T0" y="T1"/>
                </a:cxn>
                <a:cxn ang="0">
                  <a:pos x="T2" y="T3"/>
                </a:cxn>
                <a:cxn ang="0">
                  <a:pos x="T4" y="T5"/>
                </a:cxn>
                <a:cxn ang="0">
                  <a:pos x="T6" y="T7"/>
                </a:cxn>
                <a:cxn ang="0">
                  <a:pos x="T8" y="T9"/>
                </a:cxn>
              </a:cxnLst>
              <a:rect l="0" t="0" r="r" b="b"/>
              <a:pathLst>
                <a:path w="327" h="594">
                  <a:moveTo>
                    <a:pt x="0" y="297"/>
                  </a:moveTo>
                  <a:lnTo>
                    <a:pt x="327" y="0"/>
                  </a:lnTo>
                  <a:lnTo>
                    <a:pt x="327" y="297"/>
                  </a:lnTo>
                  <a:lnTo>
                    <a:pt x="327" y="594"/>
                  </a:lnTo>
                  <a:lnTo>
                    <a:pt x="0" y="297"/>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8" name="Freeform 53">
              <a:extLst>
                <a:ext uri="{FF2B5EF4-FFF2-40B4-BE49-F238E27FC236}">
                  <a16:creationId xmlns:a16="http://schemas.microsoft.com/office/drawing/2014/main" xmlns="" id="{699CB981-DD9C-24B9-D284-BBB42A0B7B48}"/>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close/>
                  <a:moveTo>
                    <a:pt x="327" y="0"/>
                  </a:moveTo>
                  <a:lnTo>
                    <a:pt x="0" y="297"/>
                  </a:lnTo>
                  <a:lnTo>
                    <a:pt x="327" y="0"/>
                  </a:lnTo>
                  <a:lnTo>
                    <a:pt x="327"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19" name="Freeform 54">
              <a:extLst>
                <a:ext uri="{FF2B5EF4-FFF2-40B4-BE49-F238E27FC236}">
                  <a16:creationId xmlns:a16="http://schemas.microsoft.com/office/drawing/2014/main" xmlns="" id="{5C66D877-0084-24A4-CE15-EAD66D161074}"/>
                </a:ext>
              </a:extLst>
            </p:cNvPr>
            <p:cNvSpPr>
              <a:spLocks noEditPoints="1"/>
            </p:cNvSpPr>
            <p:nvPr/>
          </p:nvSpPr>
          <p:spPr bwMode="auto">
            <a:xfrm>
              <a:off x="3579369" y="11280606"/>
              <a:ext cx="487377" cy="885327"/>
            </a:xfrm>
            <a:custGeom>
              <a:avLst/>
              <a:gdLst>
                <a:gd name="T0" fmla="*/ 0 w 327"/>
                <a:gd name="T1" fmla="*/ 297 h 594"/>
                <a:gd name="T2" fmla="*/ 327 w 327"/>
                <a:gd name="T3" fmla="*/ 594 h 594"/>
                <a:gd name="T4" fmla="*/ 0 w 327"/>
                <a:gd name="T5" fmla="*/ 297 h 594"/>
                <a:gd name="T6" fmla="*/ 327 w 327"/>
                <a:gd name="T7" fmla="*/ 0 h 594"/>
                <a:gd name="T8" fmla="*/ 0 w 327"/>
                <a:gd name="T9" fmla="*/ 297 h 594"/>
                <a:gd name="T10" fmla="*/ 327 w 327"/>
                <a:gd name="T11" fmla="*/ 0 h 594"/>
                <a:gd name="T12" fmla="*/ 327 w 327"/>
                <a:gd name="T13" fmla="*/ 0 h 594"/>
              </a:gdLst>
              <a:ahLst/>
              <a:cxnLst>
                <a:cxn ang="0">
                  <a:pos x="T0" y="T1"/>
                </a:cxn>
                <a:cxn ang="0">
                  <a:pos x="T2" y="T3"/>
                </a:cxn>
                <a:cxn ang="0">
                  <a:pos x="T4" y="T5"/>
                </a:cxn>
                <a:cxn ang="0">
                  <a:pos x="T6" y="T7"/>
                </a:cxn>
                <a:cxn ang="0">
                  <a:pos x="T8" y="T9"/>
                </a:cxn>
                <a:cxn ang="0">
                  <a:pos x="T10" y="T11"/>
                </a:cxn>
                <a:cxn ang="0">
                  <a:pos x="T12" y="T13"/>
                </a:cxn>
              </a:cxnLst>
              <a:rect l="0" t="0" r="r" b="b"/>
              <a:pathLst>
                <a:path w="327" h="594">
                  <a:moveTo>
                    <a:pt x="0" y="297"/>
                  </a:moveTo>
                  <a:lnTo>
                    <a:pt x="327" y="594"/>
                  </a:lnTo>
                  <a:lnTo>
                    <a:pt x="0" y="297"/>
                  </a:lnTo>
                  <a:moveTo>
                    <a:pt x="327" y="0"/>
                  </a:moveTo>
                  <a:lnTo>
                    <a:pt x="0" y="297"/>
                  </a:lnTo>
                  <a:lnTo>
                    <a:pt x="327" y="0"/>
                  </a:lnTo>
                  <a:lnTo>
                    <a:pt x="327"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0" name="Freeform 30">
              <a:extLst>
                <a:ext uri="{FF2B5EF4-FFF2-40B4-BE49-F238E27FC236}">
                  <a16:creationId xmlns:a16="http://schemas.microsoft.com/office/drawing/2014/main" xmlns="" id="{A304EFD8-2115-B393-F9D2-65DBC7389E1A}"/>
                </a:ext>
              </a:extLst>
            </p:cNvPr>
            <p:cNvSpPr>
              <a:spLocks/>
            </p:cNvSpPr>
            <p:nvPr/>
          </p:nvSpPr>
          <p:spPr bwMode="auto">
            <a:xfrm>
              <a:off x="4387192" y="10118056"/>
              <a:ext cx="1047786" cy="448626"/>
            </a:xfrm>
            <a:custGeom>
              <a:avLst/>
              <a:gdLst>
                <a:gd name="T0" fmla="*/ 401 w 703"/>
                <a:gd name="T1" fmla="*/ 0 h 301"/>
                <a:gd name="T2" fmla="*/ 0 w 703"/>
                <a:gd name="T3" fmla="*/ 0 h 301"/>
                <a:gd name="T4" fmla="*/ 0 w 703"/>
                <a:gd name="T5" fmla="*/ 148 h 301"/>
                <a:gd name="T6" fmla="*/ 0 w 703"/>
                <a:gd name="T7" fmla="*/ 301 h 301"/>
                <a:gd name="T8" fmla="*/ 0 w 703"/>
                <a:gd name="T9" fmla="*/ 301 h 301"/>
                <a:gd name="T10" fmla="*/ 703 w 703"/>
                <a:gd name="T11" fmla="*/ 301 h 301"/>
                <a:gd name="T12" fmla="*/ 401 w 703"/>
                <a:gd name="T13" fmla="*/ 0 h 301"/>
              </a:gdLst>
              <a:ahLst/>
              <a:cxnLst>
                <a:cxn ang="0">
                  <a:pos x="T0" y="T1"/>
                </a:cxn>
                <a:cxn ang="0">
                  <a:pos x="T2" y="T3"/>
                </a:cxn>
                <a:cxn ang="0">
                  <a:pos x="T4" y="T5"/>
                </a:cxn>
                <a:cxn ang="0">
                  <a:pos x="T6" y="T7"/>
                </a:cxn>
                <a:cxn ang="0">
                  <a:pos x="T8" y="T9"/>
                </a:cxn>
                <a:cxn ang="0">
                  <a:pos x="T10" y="T11"/>
                </a:cxn>
                <a:cxn ang="0">
                  <a:pos x="T12" y="T13"/>
                </a:cxn>
              </a:cxnLst>
              <a:rect l="0" t="0" r="r" b="b"/>
              <a:pathLst>
                <a:path w="703" h="301">
                  <a:moveTo>
                    <a:pt x="401" y="0"/>
                  </a:moveTo>
                  <a:lnTo>
                    <a:pt x="0" y="0"/>
                  </a:lnTo>
                  <a:lnTo>
                    <a:pt x="0" y="148"/>
                  </a:lnTo>
                  <a:lnTo>
                    <a:pt x="0" y="301"/>
                  </a:lnTo>
                  <a:lnTo>
                    <a:pt x="0" y="301"/>
                  </a:lnTo>
                  <a:lnTo>
                    <a:pt x="703" y="301"/>
                  </a:lnTo>
                  <a:lnTo>
                    <a:pt x="401" y="0"/>
                  </a:ln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7" name="Freeform 19">
              <a:extLst>
                <a:ext uri="{FF2B5EF4-FFF2-40B4-BE49-F238E27FC236}">
                  <a16:creationId xmlns:a16="http://schemas.microsoft.com/office/drawing/2014/main" xmlns="" id="{6DF43D62-8307-C914-F495-2C40FB23FE2A}"/>
                </a:ext>
              </a:extLst>
            </p:cNvPr>
            <p:cNvSpPr>
              <a:spLocks/>
            </p:cNvSpPr>
            <p:nvPr/>
          </p:nvSpPr>
          <p:spPr bwMode="auto">
            <a:xfrm>
              <a:off x="4984863" y="10118056"/>
              <a:ext cx="450116" cy="3597944"/>
            </a:xfrm>
            <a:custGeom>
              <a:avLst/>
              <a:gdLst>
                <a:gd name="T0" fmla="*/ 0 w 302"/>
                <a:gd name="T1" fmla="*/ 0 h 2414"/>
                <a:gd name="T2" fmla="*/ 0 w 302"/>
                <a:gd name="T3" fmla="*/ 2414 h 2414"/>
                <a:gd name="T4" fmla="*/ 302 w 302"/>
                <a:gd name="T5" fmla="*/ 2414 h 2414"/>
                <a:gd name="T6" fmla="*/ 302 w 302"/>
                <a:gd name="T7" fmla="*/ 301 h 2414"/>
                <a:gd name="T8" fmla="*/ 0 w 302"/>
                <a:gd name="T9" fmla="*/ 0 h 2414"/>
              </a:gdLst>
              <a:ahLst/>
              <a:cxnLst>
                <a:cxn ang="0">
                  <a:pos x="T0" y="T1"/>
                </a:cxn>
                <a:cxn ang="0">
                  <a:pos x="T2" y="T3"/>
                </a:cxn>
                <a:cxn ang="0">
                  <a:pos x="T4" y="T5"/>
                </a:cxn>
                <a:cxn ang="0">
                  <a:pos x="T6" y="T7"/>
                </a:cxn>
                <a:cxn ang="0">
                  <a:pos x="T8" y="T9"/>
                </a:cxn>
              </a:cxnLst>
              <a:rect l="0" t="0" r="r" b="b"/>
              <a:pathLst>
                <a:path w="302" h="2414">
                  <a:moveTo>
                    <a:pt x="0" y="0"/>
                  </a:moveTo>
                  <a:lnTo>
                    <a:pt x="0" y="2414"/>
                  </a:lnTo>
                  <a:lnTo>
                    <a:pt x="302" y="2414"/>
                  </a:lnTo>
                  <a:lnTo>
                    <a:pt x="302" y="30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8" name="Freeform 23">
              <a:extLst>
                <a:ext uri="{FF2B5EF4-FFF2-40B4-BE49-F238E27FC236}">
                  <a16:creationId xmlns:a16="http://schemas.microsoft.com/office/drawing/2014/main" xmlns="" id="{84D8DFF3-E7B3-4416-2F19-E97EE91E79AB}"/>
                </a:ext>
              </a:extLst>
            </p:cNvPr>
            <p:cNvSpPr>
              <a:spLocks/>
            </p:cNvSpPr>
            <p:nvPr/>
          </p:nvSpPr>
          <p:spPr bwMode="auto">
            <a:xfrm>
              <a:off x="4338008" y="10118057"/>
              <a:ext cx="1096970" cy="448626"/>
            </a:xfrm>
            <a:custGeom>
              <a:avLst/>
              <a:gdLst>
                <a:gd name="T0" fmla="*/ 0 w 736"/>
                <a:gd name="T1" fmla="*/ 301 h 301"/>
                <a:gd name="T2" fmla="*/ 736 w 736"/>
                <a:gd name="T3" fmla="*/ 301 h 301"/>
                <a:gd name="T4" fmla="*/ 434 w 736"/>
                <a:gd name="T5" fmla="*/ 0 h 301"/>
                <a:gd name="T6" fmla="*/ 0 w 736"/>
                <a:gd name="T7" fmla="*/ 0 h 301"/>
                <a:gd name="T8" fmla="*/ 0 w 736"/>
                <a:gd name="T9" fmla="*/ 301 h 301"/>
              </a:gdLst>
              <a:ahLst/>
              <a:cxnLst>
                <a:cxn ang="0">
                  <a:pos x="T0" y="T1"/>
                </a:cxn>
                <a:cxn ang="0">
                  <a:pos x="T2" y="T3"/>
                </a:cxn>
                <a:cxn ang="0">
                  <a:pos x="T4" y="T5"/>
                </a:cxn>
                <a:cxn ang="0">
                  <a:pos x="T6" y="T7"/>
                </a:cxn>
                <a:cxn ang="0">
                  <a:pos x="T8" y="T9"/>
                </a:cxn>
              </a:cxnLst>
              <a:rect l="0" t="0" r="r" b="b"/>
              <a:pathLst>
                <a:path w="736" h="301">
                  <a:moveTo>
                    <a:pt x="0" y="301"/>
                  </a:moveTo>
                  <a:lnTo>
                    <a:pt x="736" y="301"/>
                  </a:lnTo>
                  <a:lnTo>
                    <a:pt x="434" y="0"/>
                  </a:lnTo>
                  <a:lnTo>
                    <a:pt x="0" y="0"/>
                  </a:lnTo>
                  <a:lnTo>
                    <a:pt x="0" y="30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29" name="Freeform 25">
              <a:extLst>
                <a:ext uri="{FF2B5EF4-FFF2-40B4-BE49-F238E27FC236}">
                  <a16:creationId xmlns:a16="http://schemas.microsoft.com/office/drawing/2014/main" xmlns="" id="{06970116-055C-B66A-5FC6-E56EA1D28FF1}"/>
                </a:ext>
              </a:extLst>
            </p:cNvPr>
            <p:cNvSpPr>
              <a:spLocks/>
            </p:cNvSpPr>
            <p:nvPr/>
          </p:nvSpPr>
          <p:spPr bwMode="auto">
            <a:xfrm>
              <a:off x="3905778" y="9895979"/>
              <a:ext cx="481416" cy="886818"/>
            </a:xfrm>
            <a:custGeom>
              <a:avLst/>
              <a:gdLst>
                <a:gd name="T0" fmla="*/ 0 w 323"/>
                <a:gd name="T1" fmla="*/ 297 h 595"/>
                <a:gd name="T2" fmla="*/ 323 w 323"/>
                <a:gd name="T3" fmla="*/ 0 h 595"/>
                <a:gd name="T4" fmla="*/ 323 w 323"/>
                <a:gd name="T5" fmla="*/ 297 h 595"/>
                <a:gd name="T6" fmla="*/ 323 w 323"/>
                <a:gd name="T7" fmla="*/ 595 h 595"/>
                <a:gd name="T8" fmla="*/ 0 w 323"/>
                <a:gd name="T9" fmla="*/ 297 h 595"/>
              </a:gdLst>
              <a:ahLst/>
              <a:cxnLst>
                <a:cxn ang="0">
                  <a:pos x="T0" y="T1"/>
                </a:cxn>
                <a:cxn ang="0">
                  <a:pos x="T2" y="T3"/>
                </a:cxn>
                <a:cxn ang="0">
                  <a:pos x="T4" y="T5"/>
                </a:cxn>
                <a:cxn ang="0">
                  <a:pos x="T6" y="T7"/>
                </a:cxn>
                <a:cxn ang="0">
                  <a:pos x="T8" y="T9"/>
                </a:cxn>
              </a:cxnLst>
              <a:rect l="0" t="0" r="r" b="b"/>
              <a:pathLst>
                <a:path w="323" h="595">
                  <a:moveTo>
                    <a:pt x="0" y="297"/>
                  </a:moveTo>
                  <a:lnTo>
                    <a:pt x="323" y="0"/>
                  </a:lnTo>
                  <a:lnTo>
                    <a:pt x="323" y="297"/>
                  </a:lnTo>
                  <a:lnTo>
                    <a:pt x="323" y="595"/>
                  </a:lnTo>
                  <a:lnTo>
                    <a:pt x="0" y="29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0" name="Freeform 27">
              <a:extLst>
                <a:ext uri="{FF2B5EF4-FFF2-40B4-BE49-F238E27FC236}">
                  <a16:creationId xmlns:a16="http://schemas.microsoft.com/office/drawing/2014/main" xmlns="" id="{10C6A763-5FBA-927E-D1D0-6DA1C079B9F0}"/>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close/>
                  <a:moveTo>
                    <a:pt x="0" y="0"/>
                  </a:moveTo>
                  <a:lnTo>
                    <a:pt x="0" y="0"/>
                  </a:lnTo>
                  <a:lnTo>
                    <a:pt x="0" y="149"/>
                  </a:lnTo>
                  <a:lnTo>
                    <a:pt x="401" y="149"/>
                  </a:lnTo>
                  <a:lnTo>
                    <a:pt x="401" y="149"/>
                  </a:lnTo>
                  <a:lnTo>
                    <a:pt x="0" y="149"/>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31" name="Freeform 28">
              <a:extLst>
                <a:ext uri="{FF2B5EF4-FFF2-40B4-BE49-F238E27FC236}">
                  <a16:creationId xmlns:a16="http://schemas.microsoft.com/office/drawing/2014/main" xmlns="" id="{4B5E9ABA-57CC-052F-00C3-30BAB00F2665}"/>
                </a:ext>
              </a:extLst>
            </p:cNvPr>
            <p:cNvSpPr>
              <a:spLocks noEditPoints="1"/>
            </p:cNvSpPr>
            <p:nvPr/>
          </p:nvSpPr>
          <p:spPr bwMode="auto">
            <a:xfrm>
              <a:off x="4387192" y="9895979"/>
              <a:ext cx="597671" cy="886818"/>
            </a:xfrm>
            <a:custGeom>
              <a:avLst/>
              <a:gdLst>
                <a:gd name="T0" fmla="*/ 0 w 401"/>
                <a:gd name="T1" fmla="*/ 450 h 595"/>
                <a:gd name="T2" fmla="*/ 0 w 401"/>
                <a:gd name="T3" fmla="*/ 450 h 595"/>
                <a:gd name="T4" fmla="*/ 0 w 401"/>
                <a:gd name="T5" fmla="*/ 595 h 595"/>
                <a:gd name="T6" fmla="*/ 0 w 401"/>
                <a:gd name="T7" fmla="*/ 595 h 595"/>
                <a:gd name="T8" fmla="*/ 0 w 401"/>
                <a:gd name="T9" fmla="*/ 450 h 595"/>
                <a:gd name="T10" fmla="*/ 0 w 401"/>
                <a:gd name="T11" fmla="*/ 0 h 595"/>
                <a:gd name="T12" fmla="*/ 0 w 401"/>
                <a:gd name="T13" fmla="*/ 0 h 595"/>
                <a:gd name="T14" fmla="*/ 0 w 401"/>
                <a:gd name="T15" fmla="*/ 149 h 595"/>
                <a:gd name="T16" fmla="*/ 401 w 401"/>
                <a:gd name="T17" fmla="*/ 149 h 595"/>
                <a:gd name="T18" fmla="*/ 401 w 401"/>
                <a:gd name="T19" fmla="*/ 149 h 595"/>
                <a:gd name="T20" fmla="*/ 0 w 401"/>
                <a:gd name="T21" fmla="*/ 149 h 595"/>
                <a:gd name="T22" fmla="*/ 0 w 401"/>
                <a:gd name="T23" fmla="*/ 0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1" h="595">
                  <a:moveTo>
                    <a:pt x="0" y="450"/>
                  </a:moveTo>
                  <a:lnTo>
                    <a:pt x="0" y="450"/>
                  </a:lnTo>
                  <a:lnTo>
                    <a:pt x="0" y="595"/>
                  </a:lnTo>
                  <a:lnTo>
                    <a:pt x="0" y="595"/>
                  </a:lnTo>
                  <a:lnTo>
                    <a:pt x="0" y="450"/>
                  </a:lnTo>
                  <a:moveTo>
                    <a:pt x="0" y="0"/>
                  </a:moveTo>
                  <a:lnTo>
                    <a:pt x="0" y="0"/>
                  </a:lnTo>
                  <a:lnTo>
                    <a:pt x="0" y="149"/>
                  </a:lnTo>
                  <a:lnTo>
                    <a:pt x="401" y="149"/>
                  </a:lnTo>
                  <a:lnTo>
                    <a:pt x="401" y="149"/>
                  </a:lnTo>
                  <a:lnTo>
                    <a:pt x="0" y="149"/>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2" name="Freeform 16">
              <a:extLst>
                <a:ext uri="{FF2B5EF4-FFF2-40B4-BE49-F238E27FC236}">
                  <a16:creationId xmlns:a16="http://schemas.microsoft.com/office/drawing/2014/main" xmlns="" id="{4B11E864-C78D-BF2F-D482-A89E999F3471}"/>
                </a:ext>
              </a:extLst>
            </p:cNvPr>
            <p:cNvSpPr>
              <a:spLocks/>
            </p:cNvSpPr>
            <p:nvPr/>
          </p:nvSpPr>
          <p:spPr bwMode="auto">
            <a:xfrm>
              <a:off x="5534838" y="9158207"/>
              <a:ext cx="1096970" cy="448626"/>
            </a:xfrm>
            <a:custGeom>
              <a:avLst/>
              <a:gdLst>
                <a:gd name="T0" fmla="*/ 736 w 736"/>
                <a:gd name="T1" fmla="*/ 0 h 301"/>
                <a:gd name="T2" fmla="*/ 302 w 736"/>
                <a:gd name="T3" fmla="*/ 0 h 301"/>
                <a:gd name="T4" fmla="*/ 0 w 736"/>
                <a:gd name="T5" fmla="*/ 301 h 301"/>
                <a:gd name="T6" fmla="*/ 736 w 736"/>
                <a:gd name="T7" fmla="*/ 301 h 301"/>
                <a:gd name="T8" fmla="*/ 736 w 736"/>
                <a:gd name="T9" fmla="*/ 153 h 301"/>
                <a:gd name="T10" fmla="*/ 736 w 736"/>
                <a:gd name="T11" fmla="*/ 0 h 301"/>
              </a:gdLst>
              <a:ahLst/>
              <a:cxnLst>
                <a:cxn ang="0">
                  <a:pos x="T0" y="T1"/>
                </a:cxn>
                <a:cxn ang="0">
                  <a:pos x="T2" y="T3"/>
                </a:cxn>
                <a:cxn ang="0">
                  <a:pos x="T4" y="T5"/>
                </a:cxn>
                <a:cxn ang="0">
                  <a:pos x="T6" y="T7"/>
                </a:cxn>
                <a:cxn ang="0">
                  <a:pos x="T8" y="T9"/>
                </a:cxn>
                <a:cxn ang="0">
                  <a:pos x="T10" y="T11"/>
                </a:cxn>
              </a:cxnLst>
              <a:rect l="0" t="0" r="r" b="b"/>
              <a:pathLst>
                <a:path w="736" h="301">
                  <a:moveTo>
                    <a:pt x="736" y="0"/>
                  </a:moveTo>
                  <a:lnTo>
                    <a:pt x="302" y="0"/>
                  </a:lnTo>
                  <a:lnTo>
                    <a:pt x="0" y="301"/>
                  </a:lnTo>
                  <a:lnTo>
                    <a:pt x="736" y="301"/>
                  </a:lnTo>
                  <a:lnTo>
                    <a:pt x="736" y="153"/>
                  </a:lnTo>
                  <a:lnTo>
                    <a:pt x="736" y="0"/>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3" name="Freeform 5">
              <a:extLst>
                <a:ext uri="{FF2B5EF4-FFF2-40B4-BE49-F238E27FC236}">
                  <a16:creationId xmlns:a16="http://schemas.microsoft.com/office/drawing/2014/main" xmlns="" id="{E2CD48A1-28CA-3B25-4D27-4191C7CF883B}"/>
                </a:ext>
              </a:extLst>
            </p:cNvPr>
            <p:cNvSpPr>
              <a:spLocks/>
            </p:cNvSpPr>
            <p:nvPr/>
          </p:nvSpPr>
          <p:spPr bwMode="auto">
            <a:xfrm>
              <a:off x="5534838" y="9158207"/>
              <a:ext cx="450116" cy="4557793"/>
            </a:xfrm>
            <a:custGeom>
              <a:avLst/>
              <a:gdLst>
                <a:gd name="T0" fmla="*/ 302 w 302"/>
                <a:gd name="T1" fmla="*/ 0 h 3058"/>
                <a:gd name="T2" fmla="*/ 302 w 302"/>
                <a:gd name="T3" fmla="*/ 3058 h 3058"/>
                <a:gd name="T4" fmla="*/ 0 w 302"/>
                <a:gd name="T5" fmla="*/ 3058 h 3058"/>
                <a:gd name="T6" fmla="*/ 0 w 302"/>
                <a:gd name="T7" fmla="*/ 301 h 3058"/>
                <a:gd name="T8" fmla="*/ 302 w 302"/>
                <a:gd name="T9" fmla="*/ 0 h 3058"/>
              </a:gdLst>
              <a:ahLst/>
              <a:cxnLst>
                <a:cxn ang="0">
                  <a:pos x="T0" y="T1"/>
                </a:cxn>
                <a:cxn ang="0">
                  <a:pos x="T2" y="T3"/>
                </a:cxn>
                <a:cxn ang="0">
                  <a:pos x="T4" y="T5"/>
                </a:cxn>
                <a:cxn ang="0">
                  <a:pos x="T6" y="T7"/>
                </a:cxn>
                <a:cxn ang="0">
                  <a:pos x="T8" y="T9"/>
                </a:cxn>
              </a:cxnLst>
              <a:rect l="0" t="0" r="r" b="b"/>
              <a:pathLst>
                <a:path w="302" h="3058">
                  <a:moveTo>
                    <a:pt x="302" y="0"/>
                  </a:moveTo>
                  <a:lnTo>
                    <a:pt x="302" y="3058"/>
                  </a:lnTo>
                  <a:lnTo>
                    <a:pt x="0" y="3058"/>
                  </a:lnTo>
                  <a:lnTo>
                    <a:pt x="0" y="301"/>
                  </a:lnTo>
                  <a:lnTo>
                    <a:pt x="30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4" name="Freeform 9">
              <a:extLst>
                <a:ext uri="{FF2B5EF4-FFF2-40B4-BE49-F238E27FC236}">
                  <a16:creationId xmlns:a16="http://schemas.microsoft.com/office/drawing/2014/main" xmlns="" id="{32BE0164-DCB9-9141-DA4B-6F9D063CCED4}"/>
                </a:ext>
              </a:extLst>
            </p:cNvPr>
            <p:cNvSpPr>
              <a:spLocks/>
            </p:cNvSpPr>
            <p:nvPr/>
          </p:nvSpPr>
          <p:spPr bwMode="auto">
            <a:xfrm>
              <a:off x="5534838" y="9158206"/>
              <a:ext cx="1146156" cy="448626"/>
            </a:xfrm>
            <a:custGeom>
              <a:avLst/>
              <a:gdLst>
                <a:gd name="T0" fmla="*/ 769 w 769"/>
                <a:gd name="T1" fmla="*/ 301 h 301"/>
                <a:gd name="T2" fmla="*/ 0 w 769"/>
                <a:gd name="T3" fmla="*/ 301 h 301"/>
                <a:gd name="T4" fmla="*/ 302 w 769"/>
                <a:gd name="T5" fmla="*/ 0 h 301"/>
                <a:gd name="T6" fmla="*/ 769 w 769"/>
                <a:gd name="T7" fmla="*/ 0 h 301"/>
                <a:gd name="T8" fmla="*/ 769 w 769"/>
                <a:gd name="T9" fmla="*/ 301 h 301"/>
              </a:gdLst>
              <a:ahLst/>
              <a:cxnLst>
                <a:cxn ang="0">
                  <a:pos x="T0" y="T1"/>
                </a:cxn>
                <a:cxn ang="0">
                  <a:pos x="T2" y="T3"/>
                </a:cxn>
                <a:cxn ang="0">
                  <a:pos x="T4" y="T5"/>
                </a:cxn>
                <a:cxn ang="0">
                  <a:pos x="T6" y="T7"/>
                </a:cxn>
                <a:cxn ang="0">
                  <a:pos x="T8" y="T9"/>
                </a:cxn>
              </a:cxnLst>
              <a:rect l="0" t="0" r="r" b="b"/>
              <a:pathLst>
                <a:path w="769" h="301">
                  <a:moveTo>
                    <a:pt x="769" y="301"/>
                  </a:moveTo>
                  <a:lnTo>
                    <a:pt x="0" y="301"/>
                  </a:lnTo>
                  <a:lnTo>
                    <a:pt x="302" y="0"/>
                  </a:lnTo>
                  <a:lnTo>
                    <a:pt x="769" y="0"/>
                  </a:lnTo>
                  <a:lnTo>
                    <a:pt x="769" y="301"/>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5" name="Freeform 11">
              <a:extLst>
                <a:ext uri="{FF2B5EF4-FFF2-40B4-BE49-F238E27FC236}">
                  <a16:creationId xmlns:a16="http://schemas.microsoft.com/office/drawing/2014/main" xmlns="" id="{20513B14-4D82-FB60-8754-622FB28CDF9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6" name="Freeform 12">
              <a:extLst>
                <a:ext uri="{FF2B5EF4-FFF2-40B4-BE49-F238E27FC236}">
                  <a16:creationId xmlns:a16="http://schemas.microsoft.com/office/drawing/2014/main" xmlns="" id="{CA2BDE46-C36D-6298-2DB9-840F6B7BF835}"/>
                </a:ext>
              </a:extLst>
            </p:cNvPr>
            <p:cNvSpPr>
              <a:spLocks/>
            </p:cNvSpPr>
            <p:nvPr/>
          </p:nvSpPr>
          <p:spPr bwMode="auto">
            <a:xfrm>
              <a:off x="6631809" y="8943582"/>
              <a:ext cx="481416" cy="879365"/>
            </a:xfrm>
            <a:custGeom>
              <a:avLst/>
              <a:gdLst>
                <a:gd name="T0" fmla="*/ 323 w 323"/>
                <a:gd name="T1" fmla="*/ 297 h 590"/>
                <a:gd name="T2" fmla="*/ 0 w 323"/>
                <a:gd name="T3" fmla="*/ 0 h 590"/>
                <a:gd name="T4" fmla="*/ 0 w 323"/>
                <a:gd name="T5" fmla="*/ 297 h 590"/>
                <a:gd name="T6" fmla="*/ 0 w 323"/>
                <a:gd name="T7" fmla="*/ 590 h 590"/>
                <a:gd name="T8" fmla="*/ 323 w 323"/>
                <a:gd name="T9" fmla="*/ 297 h 590"/>
              </a:gdLst>
              <a:ahLst/>
              <a:cxnLst>
                <a:cxn ang="0">
                  <a:pos x="T0" y="T1"/>
                </a:cxn>
                <a:cxn ang="0">
                  <a:pos x="T2" y="T3"/>
                </a:cxn>
                <a:cxn ang="0">
                  <a:pos x="T4" y="T5"/>
                </a:cxn>
                <a:cxn ang="0">
                  <a:pos x="T6" y="T7"/>
                </a:cxn>
                <a:cxn ang="0">
                  <a:pos x="T8" y="T9"/>
                </a:cxn>
              </a:cxnLst>
              <a:rect l="0" t="0" r="r" b="b"/>
              <a:pathLst>
                <a:path w="323" h="590">
                  <a:moveTo>
                    <a:pt x="323" y="297"/>
                  </a:moveTo>
                  <a:lnTo>
                    <a:pt x="0" y="0"/>
                  </a:lnTo>
                  <a:lnTo>
                    <a:pt x="0" y="297"/>
                  </a:lnTo>
                  <a:lnTo>
                    <a:pt x="0" y="590"/>
                  </a:lnTo>
                  <a:lnTo>
                    <a:pt x="323" y="297"/>
                  </a:ln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37" name="Freeform 13">
              <a:extLst>
                <a:ext uri="{FF2B5EF4-FFF2-40B4-BE49-F238E27FC236}">
                  <a16:creationId xmlns:a16="http://schemas.microsoft.com/office/drawing/2014/main" xmlns="" id="{6384FA55-46A6-46FA-B6D4-0320E7F2005C}"/>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8" name="Freeform 14">
              <a:extLst>
                <a:ext uri="{FF2B5EF4-FFF2-40B4-BE49-F238E27FC236}">
                  <a16:creationId xmlns:a16="http://schemas.microsoft.com/office/drawing/2014/main" xmlns="" id="{E480237C-8632-D384-19BB-6E928F0BC730}"/>
                </a:ext>
              </a:extLst>
            </p:cNvPr>
            <p:cNvSpPr>
              <a:spLocks/>
            </p:cNvSpPr>
            <p:nvPr/>
          </p:nvSpPr>
          <p:spPr bwMode="auto">
            <a:xfrm>
              <a:off x="6631809" y="8943582"/>
              <a:ext cx="481416" cy="879365"/>
            </a:xfrm>
            <a:custGeom>
              <a:avLst/>
              <a:gdLst>
                <a:gd name="T0" fmla="*/ 0 w 323"/>
                <a:gd name="T1" fmla="*/ 0 h 590"/>
                <a:gd name="T2" fmla="*/ 0 w 323"/>
                <a:gd name="T3" fmla="*/ 0 h 590"/>
                <a:gd name="T4" fmla="*/ 323 w 323"/>
                <a:gd name="T5" fmla="*/ 297 h 590"/>
                <a:gd name="T6" fmla="*/ 0 w 323"/>
                <a:gd name="T7" fmla="*/ 590 h 590"/>
                <a:gd name="T8" fmla="*/ 323 w 323"/>
                <a:gd name="T9" fmla="*/ 297 h 590"/>
                <a:gd name="T10" fmla="*/ 0 w 323"/>
                <a:gd name="T11" fmla="*/ 0 h 590"/>
              </a:gdLst>
              <a:ahLst/>
              <a:cxnLst>
                <a:cxn ang="0">
                  <a:pos x="T0" y="T1"/>
                </a:cxn>
                <a:cxn ang="0">
                  <a:pos x="T2" y="T3"/>
                </a:cxn>
                <a:cxn ang="0">
                  <a:pos x="T4" y="T5"/>
                </a:cxn>
                <a:cxn ang="0">
                  <a:pos x="T6" y="T7"/>
                </a:cxn>
                <a:cxn ang="0">
                  <a:pos x="T8" y="T9"/>
                </a:cxn>
                <a:cxn ang="0">
                  <a:pos x="T10" y="T11"/>
                </a:cxn>
              </a:cxnLst>
              <a:rect l="0" t="0" r="r" b="b"/>
              <a:pathLst>
                <a:path w="323" h="590">
                  <a:moveTo>
                    <a:pt x="0" y="0"/>
                  </a:moveTo>
                  <a:lnTo>
                    <a:pt x="0" y="0"/>
                  </a:lnTo>
                  <a:lnTo>
                    <a:pt x="323" y="297"/>
                  </a:lnTo>
                  <a:lnTo>
                    <a:pt x="0" y="590"/>
                  </a:lnTo>
                  <a:lnTo>
                    <a:pt x="323" y="297"/>
                  </a:lnTo>
                  <a:lnTo>
                    <a:pt x="0" y="0"/>
                  </a:lnTo>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59" name="Freeform 42">
              <a:extLst>
                <a:ext uri="{FF2B5EF4-FFF2-40B4-BE49-F238E27FC236}">
                  <a16:creationId xmlns:a16="http://schemas.microsoft.com/office/drawing/2014/main" xmlns="" id="{5257FF82-3AD8-827E-7D44-D17480C34CDC}"/>
                </a:ext>
              </a:extLst>
            </p:cNvPr>
            <p:cNvSpPr>
              <a:spLocks/>
            </p:cNvSpPr>
            <p:nvPr/>
          </p:nvSpPr>
          <p:spPr bwMode="auto">
            <a:xfrm>
              <a:off x="6083323" y="10609904"/>
              <a:ext cx="961340" cy="448626"/>
            </a:xfrm>
            <a:custGeom>
              <a:avLst/>
              <a:gdLst>
                <a:gd name="T0" fmla="*/ 645 w 645"/>
                <a:gd name="T1" fmla="*/ 0 h 301"/>
                <a:gd name="T2" fmla="*/ 302 w 645"/>
                <a:gd name="T3" fmla="*/ 0 h 301"/>
                <a:gd name="T4" fmla="*/ 0 w 645"/>
                <a:gd name="T5" fmla="*/ 301 h 301"/>
                <a:gd name="T6" fmla="*/ 645 w 645"/>
                <a:gd name="T7" fmla="*/ 301 h 301"/>
                <a:gd name="T8" fmla="*/ 645 w 645"/>
                <a:gd name="T9" fmla="*/ 153 h 301"/>
                <a:gd name="T10" fmla="*/ 645 w 645"/>
                <a:gd name="T11" fmla="*/ 0 h 301"/>
              </a:gdLst>
              <a:ahLst/>
              <a:cxnLst>
                <a:cxn ang="0">
                  <a:pos x="T0" y="T1"/>
                </a:cxn>
                <a:cxn ang="0">
                  <a:pos x="T2" y="T3"/>
                </a:cxn>
                <a:cxn ang="0">
                  <a:pos x="T4" y="T5"/>
                </a:cxn>
                <a:cxn ang="0">
                  <a:pos x="T6" y="T7"/>
                </a:cxn>
                <a:cxn ang="0">
                  <a:pos x="T8" y="T9"/>
                </a:cxn>
                <a:cxn ang="0">
                  <a:pos x="T10" y="T11"/>
                </a:cxn>
              </a:cxnLst>
              <a:rect l="0" t="0" r="r" b="b"/>
              <a:pathLst>
                <a:path w="645" h="301">
                  <a:moveTo>
                    <a:pt x="645" y="0"/>
                  </a:moveTo>
                  <a:lnTo>
                    <a:pt x="302" y="0"/>
                  </a:lnTo>
                  <a:lnTo>
                    <a:pt x="0" y="301"/>
                  </a:lnTo>
                  <a:lnTo>
                    <a:pt x="645" y="301"/>
                  </a:lnTo>
                  <a:lnTo>
                    <a:pt x="645" y="153"/>
                  </a:lnTo>
                  <a:lnTo>
                    <a:pt x="645" y="0"/>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4" name="Freeform 33">
              <a:extLst>
                <a:ext uri="{FF2B5EF4-FFF2-40B4-BE49-F238E27FC236}">
                  <a16:creationId xmlns:a16="http://schemas.microsoft.com/office/drawing/2014/main" xmlns="" id="{6FBB8A1F-9D54-44FB-A0BA-265132EA79AE}"/>
                </a:ext>
              </a:extLst>
            </p:cNvPr>
            <p:cNvSpPr>
              <a:spLocks/>
            </p:cNvSpPr>
            <p:nvPr/>
          </p:nvSpPr>
          <p:spPr bwMode="auto">
            <a:xfrm>
              <a:off x="6083323" y="10609904"/>
              <a:ext cx="450116" cy="3106096"/>
            </a:xfrm>
            <a:custGeom>
              <a:avLst/>
              <a:gdLst>
                <a:gd name="T0" fmla="*/ 302 w 302"/>
                <a:gd name="T1" fmla="*/ 0 h 2084"/>
                <a:gd name="T2" fmla="*/ 302 w 302"/>
                <a:gd name="T3" fmla="*/ 2084 h 2084"/>
                <a:gd name="T4" fmla="*/ 0 w 302"/>
                <a:gd name="T5" fmla="*/ 2084 h 2084"/>
                <a:gd name="T6" fmla="*/ 0 w 302"/>
                <a:gd name="T7" fmla="*/ 301 h 2084"/>
                <a:gd name="T8" fmla="*/ 302 w 302"/>
                <a:gd name="T9" fmla="*/ 0 h 2084"/>
              </a:gdLst>
              <a:ahLst/>
              <a:cxnLst>
                <a:cxn ang="0">
                  <a:pos x="T0" y="T1"/>
                </a:cxn>
                <a:cxn ang="0">
                  <a:pos x="T2" y="T3"/>
                </a:cxn>
                <a:cxn ang="0">
                  <a:pos x="T4" y="T5"/>
                </a:cxn>
                <a:cxn ang="0">
                  <a:pos x="T6" y="T7"/>
                </a:cxn>
                <a:cxn ang="0">
                  <a:pos x="T8" y="T9"/>
                </a:cxn>
              </a:cxnLst>
              <a:rect l="0" t="0" r="r" b="b"/>
              <a:pathLst>
                <a:path w="302" h="2084">
                  <a:moveTo>
                    <a:pt x="302" y="0"/>
                  </a:moveTo>
                  <a:lnTo>
                    <a:pt x="302" y="2084"/>
                  </a:lnTo>
                  <a:lnTo>
                    <a:pt x="0" y="2084"/>
                  </a:lnTo>
                  <a:lnTo>
                    <a:pt x="0" y="301"/>
                  </a:lnTo>
                  <a:lnTo>
                    <a:pt x="30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5" name="Freeform 37">
              <a:extLst>
                <a:ext uri="{FF2B5EF4-FFF2-40B4-BE49-F238E27FC236}">
                  <a16:creationId xmlns:a16="http://schemas.microsoft.com/office/drawing/2014/main" xmlns="" id="{BF4193E6-AA80-3B7E-C474-9AF311EA3435}"/>
                </a:ext>
              </a:extLst>
            </p:cNvPr>
            <p:cNvSpPr>
              <a:spLocks/>
            </p:cNvSpPr>
            <p:nvPr/>
          </p:nvSpPr>
          <p:spPr bwMode="auto">
            <a:xfrm>
              <a:off x="6083323" y="10609904"/>
              <a:ext cx="1010524" cy="448626"/>
            </a:xfrm>
            <a:custGeom>
              <a:avLst/>
              <a:gdLst>
                <a:gd name="T0" fmla="*/ 678 w 678"/>
                <a:gd name="T1" fmla="*/ 301 h 301"/>
                <a:gd name="T2" fmla="*/ 0 w 678"/>
                <a:gd name="T3" fmla="*/ 301 h 301"/>
                <a:gd name="T4" fmla="*/ 302 w 678"/>
                <a:gd name="T5" fmla="*/ 0 h 301"/>
                <a:gd name="T6" fmla="*/ 678 w 678"/>
                <a:gd name="T7" fmla="*/ 0 h 301"/>
                <a:gd name="T8" fmla="*/ 678 w 678"/>
                <a:gd name="T9" fmla="*/ 301 h 301"/>
              </a:gdLst>
              <a:ahLst/>
              <a:cxnLst>
                <a:cxn ang="0">
                  <a:pos x="T0" y="T1"/>
                </a:cxn>
                <a:cxn ang="0">
                  <a:pos x="T2" y="T3"/>
                </a:cxn>
                <a:cxn ang="0">
                  <a:pos x="T4" y="T5"/>
                </a:cxn>
                <a:cxn ang="0">
                  <a:pos x="T6" y="T7"/>
                </a:cxn>
                <a:cxn ang="0">
                  <a:pos x="T8" y="T9"/>
                </a:cxn>
              </a:cxnLst>
              <a:rect l="0" t="0" r="r" b="b"/>
              <a:pathLst>
                <a:path w="678" h="301">
                  <a:moveTo>
                    <a:pt x="678" y="301"/>
                  </a:moveTo>
                  <a:lnTo>
                    <a:pt x="0" y="301"/>
                  </a:lnTo>
                  <a:lnTo>
                    <a:pt x="302" y="0"/>
                  </a:lnTo>
                  <a:lnTo>
                    <a:pt x="678" y="0"/>
                  </a:lnTo>
                  <a:lnTo>
                    <a:pt x="678" y="30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6" name="Freeform 39">
              <a:extLst>
                <a:ext uri="{FF2B5EF4-FFF2-40B4-BE49-F238E27FC236}">
                  <a16:creationId xmlns:a16="http://schemas.microsoft.com/office/drawing/2014/main" xmlns="" id="{34360149-32EE-C3C4-7025-FE365621B794}"/>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600" spc="100"/>
            </a:p>
          </p:txBody>
        </p:sp>
        <p:sp>
          <p:nvSpPr>
            <p:cNvPr id="867" name="Freeform 40">
              <a:extLst>
                <a:ext uri="{FF2B5EF4-FFF2-40B4-BE49-F238E27FC236}">
                  <a16:creationId xmlns:a16="http://schemas.microsoft.com/office/drawing/2014/main" xmlns="" id="{C3CC358F-A540-7E10-1740-2B3EA8233DF7}"/>
                </a:ext>
              </a:extLst>
            </p:cNvPr>
            <p:cNvSpPr>
              <a:spLocks/>
            </p:cNvSpPr>
            <p:nvPr/>
          </p:nvSpPr>
          <p:spPr bwMode="auto">
            <a:xfrm>
              <a:off x="7044663" y="10395279"/>
              <a:ext cx="481416" cy="885327"/>
            </a:xfrm>
            <a:custGeom>
              <a:avLst/>
              <a:gdLst>
                <a:gd name="T0" fmla="*/ 323 w 323"/>
                <a:gd name="T1" fmla="*/ 297 h 594"/>
                <a:gd name="T2" fmla="*/ 0 w 323"/>
                <a:gd name="T3" fmla="*/ 0 h 594"/>
                <a:gd name="T4" fmla="*/ 0 w 323"/>
                <a:gd name="T5" fmla="*/ 297 h 594"/>
                <a:gd name="T6" fmla="*/ 0 w 323"/>
                <a:gd name="T7" fmla="*/ 594 h 594"/>
                <a:gd name="T8" fmla="*/ 323 w 323"/>
                <a:gd name="T9" fmla="*/ 297 h 594"/>
              </a:gdLst>
              <a:ahLst/>
              <a:cxnLst>
                <a:cxn ang="0">
                  <a:pos x="T0" y="T1"/>
                </a:cxn>
                <a:cxn ang="0">
                  <a:pos x="T2" y="T3"/>
                </a:cxn>
                <a:cxn ang="0">
                  <a:pos x="T4" y="T5"/>
                </a:cxn>
                <a:cxn ang="0">
                  <a:pos x="T6" y="T7"/>
                </a:cxn>
                <a:cxn ang="0">
                  <a:pos x="T8" y="T9"/>
                </a:cxn>
              </a:cxnLst>
              <a:rect l="0" t="0" r="r" b="b"/>
              <a:pathLst>
                <a:path w="323" h="594">
                  <a:moveTo>
                    <a:pt x="323" y="297"/>
                  </a:moveTo>
                  <a:lnTo>
                    <a:pt x="0" y="0"/>
                  </a:lnTo>
                  <a:lnTo>
                    <a:pt x="0" y="297"/>
                  </a:lnTo>
                  <a:lnTo>
                    <a:pt x="0" y="594"/>
                  </a:lnTo>
                  <a:lnTo>
                    <a:pt x="323" y="297"/>
                  </a:ln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600" spc="100"/>
            </a:p>
          </p:txBody>
        </p:sp>
      </p:grpSp>
      <p:grpSp>
        <p:nvGrpSpPr>
          <p:cNvPr id="42" name="Group 41"/>
          <p:cNvGrpSpPr/>
          <p:nvPr/>
        </p:nvGrpSpPr>
        <p:grpSpPr>
          <a:xfrm>
            <a:off x="-747842" y="-14636"/>
            <a:ext cx="14440182" cy="1469360"/>
            <a:chOff x="-747842" y="-14636"/>
            <a:chExt cx="14440182" cy="1469360"/>
          </a:xfrm>
        </p:grpSpPr>
        <p:sp>
          <p:nvSpPr>
            <p:cNvPr id="43" name="Parallelogram 4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Parallelogram 43"/>
            <p:cNvSpPr/>
            <p:nvPr/>
          </p:nvSpPr>
          <p:spPr>
            <a:xfrm>
              <a:off x="385316" y="2495"/>
              <a:ext cx="1330702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46" name="Project Overview…"/>
          <p:cNvSpPr txBox="1"/>
          <p:nvPr/>
        </p:nvSpPr>
        <p:spPr>
          <a:xfrm>
            <a:off x="1158812" y="350453"/>
            <a:ext cx="12067354"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FUTURE TARGETS &amp; EXPANSIONS</a:t>
            </a:r>
            <a:endParaRPr sz="6600" b="1" dirty="0">
              <a:solidFill>
                <a:schemeClr val="tx1"/>
              </a:solidFill>
              <a:latin typeface="Calibri" panose="020F0502020204030204" pitchFamily="34" charset="0"/>
              <a:cs typeface="Calibri" panose="020F0502020204030204" pitchFamily="34" charset="0"/>
            </a:endParaRPr>
          </a:p>
        </p:txBody>
      </p:sp>
      <p:grpSp>
        <p:nvGrpSpPr>
          <p:cNvPr id="47" name="Group 46"/>
          <p:cNvGrpSpPr/>
          <p:nvPr/>
        </p:nvGrpSpPr>
        <p:grpSpPr>
          <a:xfrm>
            <a:off x="12284912" y="215497"/>
            <a:ext cx="1805929" cy="1684394"/>
            <a:chOff x="6815975" y="215497"/>
            <a:chExt cx="1805929" cy="1684394"/>
          </a:xfrm>
        </p:grpSpPr>
        <p:sp>
          <p:nvSpPr>
            <p:cNvPr id="49" name="Parallelogram 4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0" name="Parallelogram 4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1" name="Parallelogram 5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68" name="Google Shape;1289;p48"/>
          <p:cNvGrpSpPr/>
          <p:nvPr/>
        </p:nvGrpSpPr>
        <p:grpSpPr>
          <a:xfrm>
            <a:off x="6830428" y="8555229"/>
            <a:ext cx="2576333" cy="2576109"/>
            <a:chOff x="3306813" y="1217603"/>
            <a:chExt cx="1275869" cy="1275757"/>
          </a:xfrm>
        </p:grpSpPr>
        <p:sp>
          <p:nvSpPr>
            <p:cNvPr id="69"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 name="Google Shape;351;p31"/>
          <p:cNvCxnSpPr/>
          <p:nvPr/>
        </p:nvCxnSpPr>
        <p:spPr>
          <a:xfrm rot="10800000">
            <a:off x="4686579" y="9843284"/>
            <a:ext cx="2345747"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78" name="Google Shape;1271;p48"/>
          <p:cNvSpPr/>
          <p:nvPr/>
        </p:nvSpPr>
        <p:spPr>
          <a:xfrm>
            <a:off x="782941" y="8699601"/>
            <a:ext cx="5007144" cy="2702407"/>
          </a:xfrm>
          <a:prstGeom prst="roundRect">
            <a:avLst>
              <a:gd name="adj" fmla="val 11702"/>
            </a:avLst>
          </a:prstGeom>
          <a:gradFill flip="none" rotWithShape="1">
            <a:gsLst>
              <a:gs pos="0">
                <a:srgbClr val="495C7F">
                  <a:shade val="30000"/>
                  <a:satMod val="115000"/>
                </a:srgbClr>
              </a:gs>
              <a:gs pos="50000">
                <a:srgbClr val="495C7F">
                  <a:shade val="67500"/>
                  <a:satMod val="115000"/>
                </a:srgbClr>
              </a:gs>
              <a:gs pos="100000">
                <a:srgbClr val="495C7F">
                  <a:shade val="100000"/>
                  <a:satMod val="115000"/>
                </a:srgbClr>
              </a:gs>
            </a:gsLst>
            <a:lin ang="2700000" scaled="1"/>
            <a:tileRect/>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grpSp>
        <p:nvGrpSpPr>
          <p:cNvPr id="89" name="Google Shape;1289;p48"/>
          <p:cNvGrpSpPr/>
          <p:nvPr/>
        </p:nvGrpSpPr>
        <p:grpSpPr>
          <a:xfrm>
            <a:off x="17157589" y="3731817"/>
            <a:ext cx="2576333" cy="2576109"/>
            <a:chOff x="3306813" y="1217603"/>
            <a:chExt cx="1275869" cy="1275757"/>
          </a:xfrm>
        </p:grpSpPr>
        <p:sp>
          <p:nvSpPr>
            <p:cNvPr id="90"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495C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 name="Google Shape;1289;p48"/>
          <p:cNvGrpSpPr/>
          <p:nvPr/>
        </p:nvGrpSpPr>
        <p:grpSpPr>
          <a:xfrm>
            <a:off x="17964161" y="6743144"/>
            <a:ext cx="2576333" cy="2576109"/>
            <a:chOff x="3306813" y="1217603"/>
            <a:chExt cx="1275869" cy="1275757"/>
          </a:xfrm>
        </p:grpSpPr>
        <p:sp>
          <p:nvSpPr>
            <p:cNvPr id="93"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6CC8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DCB9E78D-8805-A334-C905-D3C2B3642DA0}"/>
              </a:ext>
            </a:extLst>
          </p:cNvPr>
          <p:cNvSpPr txBox="1"/>
          <p:nvPr/>
        </p:nvSpPr>
        <p:spPr>
          <a:xfrm>
            <a:off x="1166957" y="9274564"/>
            <a:ext cx="4191299" cy="154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Developing IoT integration for proactive monitoring and maintenance of IT assets</a:t>
            </a:r>
          </a:p>
        </p:txBody>
      </p:sp>
      <p:cxnSp>
        <p:nvCxnSpPr>
          <p:cNvPr id="95" name="Google Shape;351;p31"/>
          <p:cNvCxnSpPr>
            <a:endCxn id="96" idx="2"/>
          </p:cNvCxnSpPr>
          <p:nvPr/>
        </p:nvCxnSpPr>
        <p:spPr>
          <a:xfrm rot="10800000">
            <a:off x="4220099" y="6320290"/>
            <a:ext cx="3486681" cy="475235"/>
          </a:xfrm>
          <a:prstGeom prst="bentConnector2">
            <a:avLst/>
          </a:prstGeom>
          <a:noFill/>
          <a:ln w="38100" cap="flat" cmpd="sng">
            <a:solidFill>
              <a:srgbClr val="1B335F"/>
            </a:solidFill>
            <a:prstDash val="dash"/>
            <a:round/>
            <a:headEnd type="none" w="med" len="med"/>
            <a:tailEnd type="none" w="med" len="med"/>
          </a:ln>
        </p:spPr>
      </p:cxnSp>
      <p:sp>
        <p:nvSpPr>
          <p:cNvPr id="96" name="Google Shape;1271;p48"/>
          <p:cNvSpPr/>
          <p:nvPr/>
        </p:nvSpPr>
        <p:spPr>
          <a:xfrm>
            <a:off x="918544" y="3974265"/>
            <a:ext cx="6603107" cy="2346024"/>
          </a:xfrm>
          <a:prstGeom prst="roundRect">
            <a:avLst>
              <a:gd name="adj" fmla="val 11702"/>
            </a:avLst>
          </a:prstGeom>
          <a:solidFill>
            <a:srgbClr val="0AA3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12"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4EB0F98-69BC-51F0-6D01-82FCCF27EE40}"/>
              </a:ext>
            </a:extLst>
          </p:cNvPr>
          <p:cNvSpPr txBox="1"/>
          <p:nvPr/>
        </p:nvSpPr>
        <p:spPr>
          <a:xfrm>
            <a:off x="1362102" y="4325238"/>
            <a:ext cx="5468326" cy="1577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Expanding API integrations to include cutting-edge fintech solutions and third-party services</a:t>
            </a:r>
          </a:p>
        </p:txBody>
      </p:sp>
      <p:grpSp>
        <p:nvGrpSpPr>
          <p:cNvPr id="86" name="Google Shape;1289;p48"/>
          <p:cNvGrpSpPr/>
          <p:nvPr/>
        </p:nvGrpSpPr>
        <p:grpSpPr>
          <a:xfrm>
            <a:off x="7521707" y="5581406"/>
            <a:ext cx="2576333" cy="2576109"/>
            <a:chOff x="3306813" y="1217603"/>
            <a:chExt cx="1275869" cy="1275757"/>
          </a:xfrm>
        </p:grpSpPr>
        <p:sp>
          <p:nvSpPr>
            <p:cNvPr id="87" name="Google Shape;1290;p48"/>
            <p:cNvSpPr/>
            <p:nvPr/>
          </p:nvSpPr>
          <p:spPr>
            <a:xfrm>
              <a:off x="3306813" y="1217603"/>
              <a:ext cx="1275869" cy="127575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0AA3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291;p48"/>
            <p:cNvSpPr/>
            <p:nvPr/>
          </p:nvSpPr>
          <p:spPr>
            <a:xfrm>
              <a:off x="3545284" y="1456032"/>
              <a:ext cx="798900" cy="7989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 name="Google Shape;351;p31"/>
          <p:cNvCxnSpPr>
            <a:endCxn id="102" idx="2"/>
          </p:cNvCxnSpPr>
          <p:nvPr/>
        </p:nvCxnSpPr>
        <p:spPr>
          <a:xfrm rot="16200000" flipH="1">
            <a:off x="18027553" y="10499339"/>
            <a:ext cx="3097828" cy="648278"/>
          </a:xfrm>
          <a:prstGeom prst="bentConnector5">
            <a:avLst>
              <a:gd name="adj1" fmla="val 18799"/>
              <a:gd name="adj2" fmla="val 644543"/>
              <a:gd name="adj3" fmla="val 107379"/>
            </a:avLst>
          </a:prstGeom>
          <a:noFill/>
          <a:ln w="38100" cap="flat" cmpd="sng">
            <a:solidFill>
              <a:srgbClr val="1B335F"/>
            </a:solidFill>
            <a:prstDash val="dash"/>
            <a:round/>
            <a:headEnd type="none" w="med" len="med"/>
            <a:tailEnd type="none" w="med" len="med"/>
          </a:ln>
        </p:spPr>
      </p:cxnSp>
      <p:sp>
        <p:nvSpPr>
          <p:cNvPr id="102" name="Google Shape;1271;p48"/>
          <p:cNvSpPr/>
          <p:nvPr/>
        </p:nvSpPr>
        <p:spPr>
          <a:xfrm>
            <a:off x="16599052" y="10439262"/>
            <a:ext cx="6603107" cy="1933130"/>
          </a:xfrm>
          <a:prstGeom prst="roundRect">
            <a:avLst>
              <a:gd name="adj" fmla="val 11702"/>
            </a:avLst>
          </a:prstGeom>
          <a:solidFill>
            <a:srgbClr val="6CC8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45"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04EB0F98-69BC-51F0-6D01-82FCCF27EE40}"/>
              </a:ext>
            </a:extLst>
          </p:cNvPr>
          <p:cNvSpPr txBox="1"/>
          <p:nvPr/>
        </p:nvSpPr>
        <p:spPr>
          <a:xfrm>
            <a:off x="17049823" y="10802167"/>
            <a:ext cx="6288283" cy="10515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smtClean="0">
                <a:solidFill>
                  <a:schemeClr val="tx1"/>
                </a:solidFill>
                <a:latin typeface="Calibri" panose="020F0502020204030204" pitchFamily="34" charset="0"/>
                <a:cs typeface="Calibri" panose="020F0502020204030204" pitchFamily="34" charset="0"/>
              </a:rPr>
              <a:t>Automating incident creation through incident alerts</a:t>
            </a:r>
            <a:endParaRPr lang="en-US" sz="2800" b="1" dirty="0">
              <a:solidFill>
                <a:schemeClr val="tx1"/>
              </a:solidFill>
              <a:latin typeface="Calibri" panose="020F0502020204030204" pitchFamily="34" charset="0"/>
              <a:cs typeface="Calibri" panose="020F0502020204030204" pitchFamily="34" charset="0"/>
            </a:endParaRPr>
          </a:p>
        </p:txBody>
      </p:sp>
      <p:cxnSp>
        <p:nvCxnSpPr>
          <p:cNvPr id="105" name="Google Shape;351;p31"/>
          <p:cNvCxnSpPr>
            <a:endCxn id="106" idx="3"/>
          </p:cNvCxnSpPr>
          <p:nvPr/>
        </p:nvCxnSpPr>
        <p:spPr>
          <a:xfrm flipV="1">
            <a:off x="19733924" y="1974578"/>
            <a:ext cx="4059137" cy="2995641"/>
          </a:xfrm>
          <a:prstGeom prst="bentConnector3">
            <a:avLst>
              <a:gd name="adj1" fmla="val 105632"/>
            </a:avLst>
          </a:prstGeom>
          <a:noFill/>
          <a:ln w="38100" cap="flat" cmpd="sng">
            <a:solidFill>
              <a:srgbClr val="1B335F"/>
            </a:solidFill>
            <a:prstDash val="dash"/>
            <a:round/>
            <a:headEnd type="none" w="med" len="med"/>
            <a:tailEnd type="none" w="med" len="med"/>
          </a:ln>
        </p:spPr>
      </p:cxnSp>
      <p:sp>
        <p:nvSpPr>
          <p:cNvPr id="106" name="Google Shape;1271;p48"/>
          <p:cNvSpPr/>
          <p:nvPr/>
        </p:nvSpPr>
        <p:spPr>
          <a:xfrm>
            <a:off x="14435860" y="669265"/>
            <a:ext cx="9357201" cy="2610626"/>
          </a:xfrm>
          <a:prstGeom prst="roundRect">
            <a:avLst>
              <a:gd name="adj" fmla="val 11702"/>
            </a:avLst>
          </a:prstGeom>
          <a:solidFill>
            <a:srgbClr val="495C7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solidFill>
                <a:schemeClr val="accent6"/>
              </a:solidFill>
              <a:latin typeface="Fira Sans Extra Condensed SemiBold"/>
              <a:ea typeface="Fira Sans Extra Condensed SemiBold"/>
              <a:cs typeface="Fira Sans Extra Condensed SemiBold"/>
              <a:sym typeface="Fira Sans Extra Condensed SemiBold"/>
            </a:endParaRPr>
          </a:p>
        </p:txBody>
      </p:sp>
      <p:sp>
        <p:nvSpPr>
          <p:cNvPr id="8" name="How much energy is wasted in Italy in trying to write the novel that obeys all the rules. The energy might have been useful to provide us with more modest, more genuine things, that had less pretensions: short stories, memoirs, notes, testimonials, or at">
            <a:extLst>
              <a:ext uri="{FF2B5EF4-FFF2-40B4-BE49-F238E27FC236}">
                <a16:creationId xmlns:a16="http://schemas.microsoft.com/office/drawing/2014/main" xmlns="" id="{40450C83-75C8-C789-85AF-0C47334581A3}"/>
              </a:ext>
            </a:extLst>
          </p:cNvPr>
          <p:cNvSpPr txBox="1"/>
          <p:nvPr/>
        </p:nvSpPr>
        <p:spPr>
          <a:xfrm>
            <a:off x="15070179" y="1147403"/>
            <a:ext cx="8267928" cy="15773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nchor="b">
            <a:spAutoFit/>
          </a:bodyPr>
          <a:lstStyle/>
          <a:p>
            <a:pPr algn="ctr" defTabSz="825500">
              <a:lnSpc>
                <a:spcPts val="4100"/>
              </a:lnSpc>
              <a:spcBef>
                <a:spcPts val="3500"/>
              </a:spcBef>
              <a:defRPr sz="3400" spc="-68"/>
            </a:pPr>
            <a:r>
              <a:rPr lang="en-US" sz="2800" b="1" dirty="0">
                <a:solidFill>
                  <a:schemeClr val="tx1"/>
                </a:solidFill>
                <a:latin typeface="Calibri" panose="020F0502020204030204" pitchFamily="34" charset="0"/>
                <a:cs typeface="Calibri" panose="020F0502020204030204" pitchFamily="34" charset="0"/>
              </a:rPr>
              <a:t>Introducing advanced </a:t>
            </a:r>
            <a:r>
              <a:rPr lang="en-US" sz="2800" b="1" dirty="0" smtClean="0">
                <a:solidFill>
                  <a:schemeClr val="tx1"/>
                </a:solidFill>
                <a:latin typeface="Calibri" panose="020F0502020204030204" pitchFamily="34" charset="0"/>
                <a:cs typeface="Calibri" panose="020F0502020204030204" pitchFamily="34" charset="0"/>
              </a:rPr>
              <a:t>LLM </a:t>
            </a:r>
            <a:r>
              <a:rPr lang="en-US" sz="2800" b="1" dirty="0">
                <a:solidFill>
                  <a:schemeClr val="tx1"/>
                </a:solidFill>
                <a:latin typeface="Calibri" panose="020F0502020204030204" pitchFamily="34" charset="0"/>
                <a:cs typeface="Calibri" panose="020F0502020204030204" pitchFamily="34" charset="0"/>
              </a:rPr>
              <a:t>and machine learning capabilities for predictive analytics and automated issue resolution</a:t>
            </a:r>
          </a:p>
        </p:txBody>
      </p:sp>
      <p:pic>
        <p:nvPicPr>
          <p:cNvPr id="99" name="Picture 98"/>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695780" y="9422544"/>
            <a:ext cx="812698" cy="812698"/>
          </a:xfrm>
          <a:prstGeom prst="rect">
            <a:avLst/>
          </a:prstGeom>
        </p:spPr>
      </p:pic>
      <p:pic>
        <p:nvPicPr>
          <p:cNvPr id="100" name="Picture 99"/>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403497" y="6464601"/>
            <a:ext cx="812698" cy="812698"/>
          </a:xfrm>
          <a:prstGeom prst="rect">
            <a:avLst/>
          </a:prstGeom>
        </p:spPr>
      </p:pic>
      <p:pic>
        <p:nvPicPr>
          <p:cNvPr id="103" name="Picture 102"/>
          <p:cNvPicPr>
            <a:picLocks noChangeAspect="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039351" y="4619853"/>
            <a:ext cx="812698" cy="812698"/>
          </a:xfrm>
          <a:prstGeom prst="rect">
            <a:avLst/>
          </a:prstGeom>
        </p:spPr>
      </p:pic>
      <p:pic>
        <p:nvPicPr>
          <p:cNvPr id="104" name="Picture 103"/>
          <p:cNvPicPr>
            <a:picLocks noChangeAspect="1"/>
          </p:cNvPicPr>
          <p:nvPr/>
        </p:nvPicPr>
        <p:blipFill>
          <a:blip r:embed="rId9">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8852049" y="7598218"/>
            <a:ext cx="812698" cy="812698"/>
          </a:xfrm>
          <a:prstGeom prst="rect">
            <a:avLst/>
          </a:prstGeom>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p:cNvGraphicFramePr>
            <a:graphicFrameLocks noChangeAspect="1"/>
          </p:cNvGraphicFramePr>
          <p:nvPr>
            <p:extLst>
              <p:ext uri="{D42A27DB-BD31-4B8C-83A1-F6EECF244321}">
                <p14:modId xmlns:p14="http://schemas.microsoft.com/office/powerpoint/2010/main" val="3645280215"/>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8265"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3" name="Round Single Corner Rectangle 2"/>
          <p:cNvSpPr/>
          <p:nvPr/>
        </p:nvSpPr>
        <p:spPr>
          <a:xfrm flipH="1">
            <a:off x="12335068" y="10095722"/>
            <a:ext cx="12053253" cy="3697200"/>
          </a:xfrm>
          <a:prstGeom prst="round1Rect">
            <a:avLst>
              <a:gd name="adj" fmla="val 50000"/>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652" name="Gruppieren"/>
          <p:cNvGrpSpPr/>
          <p:nvPr/>
        </p:nvGrpSpPr>
        <p:grpSpPr>
          <a:xfrm>
            <a:off x="13569842" y="4710692"/>
            <a:ext cx="5854185" cy="9082230"/>
            <a:chOff x="-374384" y="0"/>
            <a:chExt cx="5854184" cy="9082228"/>
          </a:xfrm>
        </p:grpSpPr>
        <p:pic>
          <p:nvPicPr>
            <p:cNvPr id="650" name="Bild"/>
            <p:cNvPicPr>
              <a:picLocks/>
            </p:cNvPicPr>
            <p:nvPr/>
          </p:nvPicPr>
          <p:blipFill rotWithShape="1">
            <a:blip r:embed="rId5">
              <a:extLst>
                <a:ext uri="{28A0092B-C50C-407E-A947-70E740481C1C}">
                  <a14:useLocalDpi xmlns:a14="http://schemas.microsoft.com/office/drawing/2010/main" val="0"/>
                </a:ext>
              </a:extLst>
            </a:blip>
            <a:srcRect l="4656" t="2098" r="4998" b="2939"/>
            <a:stretch/>
          </p:blipFill>
          <p:spPr>
            <a:xfrm>
              <a:off x="809673" y="863135"/>
              <a:ext cx="2976879" cy="7228097"/>
            </a:xfrm>
            <a:prstGeom prst="rect">
              <a:avLst/>
            </a:prstGeom>
            <a:ln w="12700" cap="flat">
              <a:noFill/>
              <a:miter lim="400000"/>
            </a:ln>
            <a:effectLst/>
          </p:spPr>
        </p:pic>
        <p:pic>
          <p:nvPicPr>
            <p:cNvPr id="651" name="Mockup-iPhoneXs.png" descr="Mockup-iPhoneXs.png"/>
            <p:cNvPicPr>
              <a:picLocks noChangeAspect="1"/>
            </p:cNvPicPr>
            <p:nvPr/>
          </p:nvPicPr>
          <p:blipFill>
            <a:blip r:embed="rId6"/>
            <a:srcRect l="31689" t="7389" r="31689" b="7389"/>
            <a:stretch>
              <a:fillRect/>
            </a:stretch>
          </p:blipFill>
          <p:spPr>
            <a:xfrm>
              <a:off x="-374384" y="0"/>
              <a:ext cx="5854184" cy="9082228"/>
            </a:xfrm>
            <a:prstGeom prst="rect">
              <a:avLst/>
            </a:prstGeom>
            <a:ln w="12700" cap="flat">
              <a:noFill/>
              <a:miter lim="400000"/>
            </a:ln>
            <a:effectLst/>
          </p:spPr>
        </p:pic>
      </p:grpSp>
      <p:pic>
        <p:nvPicPr>
          <p:cNvPr id="653" name="Bild"/>
          <p:cNvPicPr>
            <a:picLocks/>
          </p:cNvPicPr>
          <p:nvPr/>
        </p:nvPicPr>
        <p:blipFill rotWithShape="1">
          <a:blip r:embed="rId7">
            <a:extLst>
              <a:ext uri="{28A0092B-C50C-407E-A947-70E740481C1C}">
                <a14:useLocalDpi xmlns:a14="http://schemas.microsoft.com/office/drawing/2010/main" val="0"/>
              </a:ext>
            </a:extLst>
          </a:blip>
          <a:srcRect l="4761" t="2157" r="4864" b="12319"/>
          <a:stretch/>
        </p:blipFill>
        <p:spPr>
          <a:xfrm>
            <a:off x="17704159" y="1954088"/>
            <a:ext cx="4426563" cy="9702106"/>
          </a:xfrm>
          <a:prstGeom prst="rect">
            <a:avLst/>
          </a:prstGeom>
          <a:ln w="12700">
            <a:miter lim="400000"/>
          </a:ln>
        </p:spPr>
      </p:pic>
      <p:pic>
        <p:nvPicPr>
          <p:cNvPr id="654" name="Mockup-iPhoneXs.png" descr="Mockup-iPhoneXs.png"/>
          <p:cNvPicPr>
            <a:picLocks noChangeAspect="1"/>
          </p:cNvPicPr>
          <p:nvPr/>
        </p:nvPicPr>
        <p:blipFill>
          <a:blip r:embed="rId6"/>
          <a:srcRect l="31689" t="7389" r="31689" b="7389"/>
          <a:stretch>
            <a:fillRect/>
          </a:stretch>
        </p:blipFill>
        <p:spPr>
          <a:xfrm>
            <a:off x="16145776" y="805504"/>
            <a:ext cx="7801751" cy="12103701"/>
          </a:xfrm>
          <a:prstGeom prst="rect">
            <a:avLst/>
          </a:prstGeom>
          <a:ln w="12700">
            <a:miter lim="400000"/>
          </a:ln>
        </p:spPr>
      </p:pic>
      <p:pic>
        <p:nvPicPr>
          <p:cNvPr id="21" name="Picture Placeholder 20"/>
          <p:cNvPicPr>
            <a:picLocks noChangeAspect="1"/>
          </p:cNvPicPr>
          <p:nvPr/>
        </p:nvPicPr>
        <p:blipFill>
          <a:blip r:embed="rId8">
            <a:extLst>
              <a:ext uri="{28A0092B-C50C-407E-A947-70E740481C1C}">
                <a14:useLocalDpi xmlns:a14="http://schemas.microsoft.com/office/drawing/2010/main" val="0"/>
              </a:ext>
            </a:extLst>
          </a:blip>
          <a:srcRect t="4018" b="4018"/>
          <a:stretch>
            <a:fillRect/>
          </a:stretch>
        </p:blipFill>
        <p:spPr>
          <a:xfrm>
            <a:off x="1715681" y="3590491"/>
            <a:ext cx="9351292" cy="5206917"/>
          </a:xfrm>
          <a:prstGeom prst="rect">
            <a:avLst/>
          </a:prstGeom>
        </p:spPr>
      </p:pic>
      <p:pic>
        <p:nvPicPr>
          <p:cNvPr id="22" name="Google Shape;833;p51">
            <a:extLst>
              <a:ext uri="{FF2B5EF4-FFF2-40B4-BE49-F238E27FC236}">
                <a16:creationId xmlns:a16="http://schemas.microsoft.com/office/drawing/2014/main" xmlns="" id="{CB3DEE34-333A-4496-35EA-4B5E48B9B51E}"/>
              </a:ext>
            </a:extLst>
          </p:cNvPr>
          <p:cNvPicPr preferRelativeResize="0"/>
          <p:nvPr/>
        </p:nvPicPr>
        <p:blipFill rotWithShape="1">
          <a:blip r:embed="rId9">
            <a:alphaModFix/>
          </a:blip>
          <a:srcRect t="12749" b="2040"/>
          <a:stretch/>
        </p:blipFill>
        <p:spPr>
          <a:xfrm>
            <a:off x="1282405" y="3163216"/>
            <a:ext cx="10351209" cy="8596243"/>
          </a:xfrm>
          <a:prstGeom prst="rect">
            <a:avLst/>
          </a:prstGeom>
          <a:noFill/>
          <a:ln>
            <a:noFill/>
          </a:ln>
        </p:spPr>
      </p:pic>
      <p:grpSp>
        <p:nvGrpSpPr>
          <p:cNvPr id="24" name="Group 23"/>
          <p:cNvGrpSpPr/>
          <p:nvPr/>
        </p:nvGrpSpPr>
        <p:grpSpPr>
          <a:xfrm>
            <a:off x="-747842" y="-14636"/>
            <a:ext cx="6920042" cy="1469360"/>
            <a:chOff x="-747842" y="-14636"/>
            <a:chExt cx="6920042" cy="1469360"/>
          </a:xfrm>
        </p:grpSpPr>
        <p:sp>
          <p:nvSpPr>
            <p:cNvPr id="25" name="Parallelogram 2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6" name="Parallelogram 25"/>
            <p:cNvSpPr/>
            <p:nvPr/>
          </p:nvSpPr>
          <p:spPr>
            <a:xfrm>
              <a:off x="385315" y="2495"/>
              <a:ext cx="578688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7" name="Project Overview…"/>
          <p:cNvSpPr txBox="1"/>
          <p:nvPr/>
        </p:nvSpPr>
        <p:spPr>
          <a:xfrm>
            <a:off x="1270778" y="350453"/>
            <a:ext cx="3689842"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ct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Q and A</a:t>
            </a:r>
            <a:endParaRPr sz="6600" b="1" dirty="0">
              <a:solidFill>
                <a:schemeClr val="tx1"/>
              </a:solidFill>
              <a:latin typeface="Calibri" panose="020F0502020204030204" pitchFamily="34" charset="0"/>
              <a:cs typeface="Calibri" panose="020F0502020204030204" pitchFamily="34" charset="0"/>
            </a:endParaRPr>
          </a:p>
        </p:txBody>
      </p:sp>
      <p:grpSp>
        <p:nvGrpSpPr>
          <p:cNvPr id="28" name="Group 27"/>
          <p:cNvGrpSpPr/>
          <p:nvPr/>
        </p:nvGrpSpPr>
        <p:grpSpPr>
          <a:xfrm>
            <a:off x="4757431" y="215497"/>
            <a:ext cx="1805929" cy="1684394"/>
            <a:chOff x="6815975" y="215497"/>
            <a:chExt cx="1805929" cy="1684394"/>
          </a:xfrm>
        </p:grpSpPr>
        <p:sp>
          <p:nvSpPr>
            <p:cNvPr id="29" name="Parallelogram 2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0" name="Parallelogram 2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p:cNvGraphicFramePr>
            <a:graphicFrameLocks noChangeAspect="1"/>
          </p:cNvGraphicFramePr>
          <p:nvPr>
            <p:extLst>
              <p:ext uri="{D42A27DB-BD31-4B8C-83A1-F6EECF244321}">
                <p14:modId xmlns:p14="http://schemas.microsoft.com/office/powerpoint/2010/main" val="180465692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7242"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895" name="Form"/>
          <p:cNvSpPr/>
          <p:nvPr/>
        </p:nvSpPr>
        <p:spPr>
          <a:xfrm>
            <a:off x="0" y="10999589"/>
            <a:ext cx="24384001" cy="2710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chemeClr val="accent1"/>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896" name="Form"/>
          <p:cNvSpPr/>
          <p:nvPr/>
        </p:nvSpPr>
        <p:spPr>
          <a:xfrm>
            <a:off x="-8440689" y="-2387591"/>
            <a:ext cx="17612900" cy="15774772"/>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915" name="Neocore Business Pitch Deck // Presentation Template"/>
          <p:cNvSpPr txBox="1"/>
          <p:nvPr/>
        </p:nvSpPr>
        <p:spPr>
          <a:xfrm>
            <a:off x="365761" y="9052560"/>
            <a:ext cx="23585908" cy="67973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defTabSz="825500">
              <a:lnSpc>
                <a:spcPts val="4100"/>
              </a:lnSpc>
              <a:spcBef>
                <a:spcPts val="3500"/>
              </a:spcBef>
              <a:defRPr sz="3400" spc="-68"/>
            </a:lvl1pPr>
          </a:lstStyle>
          <a:p>
            <a:pPr algn="ctr"/>
            <a:r>
              <a:rPr lang="en-US" sz="5400" b="1" dirty="0">
                <a:solidFill>
                  <a:srgbClr val="1B335F"/>
                </a:solidFill>
                <a:latin typeface="Calibri" panose="020F0502020204030204" pitchFamily="34" charset="0"/>
                <a:cs typeface="Calibri" panose="020F0502020204030204" pitchFamily="34" charset="0"/>
              </a:rPr>
              <a:t>Comprehensive IT Service Management Platform</a:t>
            </a:r>
          </a:p>
        </p:txBody>
      </p:sp>
      <p:sp>
        <p:nvSpPr>
          <p:cNvPr id="916" name="Thank you &amp; Welcome Aboard"/>
          <p:cNvSpPr txBox="1"/>
          <p:nvPr/>
        </p:nvSpPr>
        <p:spPr>
          <a:xfrm>
            <a:off x="4421842" y="6836086"/>
            <a:ext cx="16026494" cy="20261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algn="ctr">
              <a:lnSpc>
                <a:spcPts val="15000"/>
              </a:lnSpc>
              <a:defRPr sz="16000" spc="-479">
                <a:latin typeface="+mn-lt"/>
                <a:ea typeface="+mn-ea"/>
                <a:cs typeface="+mn-cs"/>
                <a:sym typeface="IBM Plex Sans Bold"/>
              </a:defRPr>
            </a:pPr>
            <a:r>
              <a:rPr sz="13800" dirty="0">
                <a:solidFill>
                  <a:schemeClr val="accent1"/>
                </a:solidFill>
                <a:latin typeface="Calibri" panose="020F0502020204030204" pitchFamily="34" charset="0"/>
                <a:cs typeface="Calibri" panose="020F0502020204030204" pitchFamily="34" charset="0"/>
              </a:rPr>
              <a:t>Thank you </a:t>
            </a:r>
            <a:r>
              <a:rPr lang="en-US" sz="13800" dirty="0">
                <a:solidFill>
                  <a:schemeClr val="accent2"/>
                </a:solidFill>
                <a:latin typeface="Calibri" panose="020F0502020204030204" pitchFamily="34" charset="0"/>
                <a:cs typeface="Calibri" panose="020F0502020204030204" pitchFamily="34" charset="0"/>
              </a:rPr>
              <a:t>!</a:t>
            </a:r>
            <a:r>
              <a:rPr sz="13800" dirty="0">
                <a:solidFill>
                  <a:schemeClr val="accent2"/>
                </a:solidFill>
                <a:latin typeface="Calibri" panose="020F0502020204030204" pitchFamily="34" charset="0"/>
                <a:cs typeface="Calibri" panose="020F0502020204030204" pitchFamily="34" charset="0"/>
              </a:rPr>
              <a:t> </a:t>
            </a:r>
          </a:p>
        </p:txBody>
      </p:sp>
      <p:pic>
        <p:nvPicPr>
          <p:cNvPr id="7" name="Picture 6">
            <a:extLst>
              <a:ext uri="{FF2B5EF4-FFF2-40B4-BE49-F238E27FC236}">
                <a16:creationId xmlns:a16="http://schemas.microsoft.com/office/drawing/2014/main" xmlns="" id="{1793FC49-DC9B-8B6E-92F6-525D563F936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35312" y="3426413"/>
            <a:ext cx="5199554" cy="2442857"/>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6086" y="154152"/>
            <a:ext cx="4275583" cy="1788947"/>
          </a:xfrm>
          <a:prstGeom prst="rect">
            <a:avLst/>
          </a:prstGeom>
        </p:spPr>
      </p:pic>
      <p:sp>
        <p:nvSpPr>
          <p:cNvPr id="12" name="Form"/>
          <p:cNvSpPr/>
          <p:nvPr/>
        </p:nvSpPr>
        <p:spPr>
          <a:xfrm>
            <a:off x="18760727" y="3121976"/>
            <a:ext cx="9270906" cy="8303370"/>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3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fade">
                                      <p:cBhvr>
                                        <p:cTn id="7" dur="500"/>
                                        <p:tgtEl>
                                          <p:spTgt spid="9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16"/>
                                        </p:tgtEl>
                                        <p:attrNameLst>
                                          <p:attrName>style.visibility</p:attrName>
                                        </p:attrNameLst>
                                      </p:cBhvr>
                                      <p:to>
                                        <p:strVal val="visible"/>
                                      </p:to>
                                    </p:set>
                                    <p:animEffect transition="in" filter="fade">
                                      <p:cBhvr>
                                        <p:cTn id="10" dur="500"/>
                                        <p:tgtEl>
                                          <p:spTgt spid="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5" grpId="0" animBg="1"/>
      <p:bldP spid="9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 name="Object 47"/>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2155"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7" name="Flowchart: Document 16"/>
          <p:cNvSpPr/>
          <p:nvPr/>
        </p:nvSpPr>
        <p:spPr>
          <a:xfrm rot="5400000">
            <a:off x="10655101" y="-18489"/>
            <a:ext cx="13730637" cy="13738344"/>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0 h 21558"/>
              <a:gd name="connsiteX1" fmla="*/ 21600 w 21600"/>
              <a:gd name="connsiteY1" fmla="*/ 0 h 21558"/>
              <a:gd name="connsiteX2" fmla="*/ 21600 w 21600"/>
              <a:gd name="connsiteY2" fmla="*/ 17322 h 21558"/>
              <a:gd name="connsiteX3" fmla="*/ 0 w 21600"/>
              <a:gd name="connsiteY3" fmla="*/ 20172 h 21558"/>
              <a:gd name="connsiteX4" fmla="*/ 0 w 21600"/>
              <a:gd name="connsiteY4" fmla="*/ 0 h 21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558">
                <a:moveTo>
                  <a:pt x="0" y="0"/>
                </a:moveTo>
                <a:lnTo>
                  <a:pt x="21600" y="0"/>
                </a:lnTo>
                <a:lnTo>
                  <a:pt x="21600" y="17322"/>
                </a:lnTo>
                <a:cubicBezTo>
                  <a:pt x="10800" y="17322"/>
                  <a:pt x="17309" y="24496"/>
                  <a:pt x="0" y="20172"/>
                </a:cubicBezTo>
                <a:lnTo>
                  <a:pt x="0" y="0"/>
                </a:lnTo>
                <a:close/>
              </a:path>
            </a:pathLst>
          </a:custGeom>
          <a:blipFill dpi="0" rotWithShape="0">
            <a:blip r:embed="rId6">
              <a:extLst>
                <a:ext uri="{BEBA8EAE-BF5A-486C-A8C5-ECC9F3942E4B}">
                  <a14:imgProps xmlns:a14="http://schemas.microsoft.com/office/drawing/2010/main">
                    <a14:imgLayer r:embed="rId7">
                      <a14:imgEffect>
                        <a14:brightnessContrast contrast="1000"/>
                      </a14:imgEffect>
                    </a14:imgLayer>
                  </a14:imgProps>
                </a:ext>
              </a:extLst>
            </a:blip>
            <a:srcRect/>
            <a:stretch>
              <a:fillRect l="-24488" t="-333" r="-25486" b="333"/>
            </a:stretch>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13" name="Group 12"/>
          <p:cNvGrpSpPr/>
          <p:nvPr/>
        </p:nvGrpSpPr>
        <p:grpSpPr>
          <a:xfrm>
            <a:off x="-747842" y="-14636"/>
            <a:ext cx="9985148" cy="1469360"/>
            <a:chOff x="-747842" y="-14636"/>
            <a:chExt cx="9985148" cy="1469360"/>
          </a:xfrm>
        </p:grpSpPr>
        <p:sp>
          <p:nvSpPr>
            <p:cNvPr id="30" name="Parallelogram 29"/>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1" name="Parallelogram 30"/>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 name="Round Single Corner Rectangle 1"/>
          <p:cNvSpPr/>
          <p:nvPr/>
        </p:nvSpPr>
        <p:spPr>
          <a:xfrm>
            <a:off x="-1" y="10492740"/>
            <a:ext cx="12298681" cy="3223259"/>
          </a:xfrm>
          <a:prstGeom prst="round1Rect">
            <a:avLst>
              <a:gd name="adj" fmla="val 50000"/>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95" name="Form"/>
          <p:cNvSpPr/>
          <p:nvPr/>
        </p:nvSpPr>
        <p:spPr>
          <a:xfrm rot="18784290">
            <a:off x="5078918" y="4995146"/>
            <a:ext cx="6380983" cy="4649886"/>
          </a:xfrm>
          <a:custGeom>
            <a:avLst/>
            <a:gdLst/>
            <a:ahLst/>
            <a:cxnLst>
              <a:cxn ang="0">
                <a:pos x="wd2" y="hd2"/>
              </a:cxn>
              <a:cxn ang="5400000">
                <a:pos x="wd2" y="hd2"/>
              </a:cxn>
              <a:cxn ang="10800000">
                <a:pos x="wd2" y="hd2"/>
              </a:cxn>
              <a:cxn ang="16200000">
                <a:pos x="wd2" y="hd2"/>
              </a:cxn>
            </a:cxnLst>
            <a:rect l="0" t="0" r="r" b="b"/>
            <a:pathLst>
              <a:path w="21600" h="21600" extrusionOk="0">
                <a:moveTo>
                  <a:pt x="13716" y="0"/>
                </a:moveTo>
                <a:lnTo>
                  <a:pt x="11386" y="3234"/>
                </a:lnTo>
                <a:lnTo>
                  <a:pt x="15247" y="8532"/>
                </a:lnTo>
                <a:lnTo>
                  <a:pt x="0" y="8532"/>
                </a:lnTo>
                <a:lnTo>
                  <a:pt x="0" y="13068"/>
                </a:lnTo>
                <a:lnTo>
                  <a:pt x="15274" y="13068"/>
                </a:lnTo>
                <a:lnTo>
                  <a:pt x="11386" y="18403"/>
                </a:lnTo>
                <a:lnTo>
                  <a:pt x="13716" y="21600"/>
                </a:lnTo>
                <a:lnTo>
                  <a:pt x="21600" y="10819"/>
                </a:lnTo>
                <a:lnTo>
                  <a:pt x="13716" y="0"/>
                </a:lnTo>
                <a:close/>
              </a:path>
            </a:pathLst>
          </a:custGeom>
          <a:solidFill>
            <a:schemeClr val="accent1">
              <a:alpha val="9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sp>
        <p:nvSpPr>
          <p:cNvPr id="196" name="Web Design &amp; Development…"/>
          <p:cNvSpPr txBox="1"/>
          <p:nvPr/>
        </p:nvSpPr>
        <p:spPr>
          <a:xfrm>
            <a:off x="544834" y="2651496"/>
            <a:ext cx="11209009" cy="15004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4100"/>
              </a:lnSpc>
              <a:spcBef>
                <a:spcPts val="3500"/>
              </a:spcBef>
              <a:defRPr sz="3400" spc="-68"/>
            </a:pPr>
            <a:r>
              <a:rPr lang="en-US" sz="6000" b="1" dirty="0">
                <a:solidFill>
                  <a:srgbClr val="0D2147"/>
                </a:solidFill>
                <a:latin typeface="Calibri" panose="020F0502020204030204" pitchFamily="34" charset="0"/>
                <a:ea typeface="+mn-ea"/>
                <a:cs typeface="Calibri" panose="020F0502020204030204" pitchFamily="34" charset="0"/>
                <a:sym typeface="IBM Plex Sans Bold"/>
              </a:rPr>
              <a:t>Our Vision</a:t>
            </a:r>
          </a:p>
          <a:p>
            <a:pPr defTabSz="825500">
              <a:lnSpc>
                <a:spcPts val="41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The driving force for a financially empowered Sri Lanka</a:t>
            </a:r>
            <a:endParaRPr sz="3600" b="1" i="1" dirty="0">
              <a:solidFill>
                <a:srgbClr val="0D2147"/>
              </a:solidFill>
              <a:latin typeface="Calibri" panose="020F0502020204030204" pitchFamily="34" charset="0"/>
              <a:cs typeface="Calibri" panose="020F0502020204030204" pitchFamily="34" charset="0"/>
            </a:endParaRPr>
          </a:p>
        </p:txBody>
      </p:sp>
      <p:sp>
        <p:nvSpPr>
          <p:cNvPr id="197" name="Graphic Design &amp; Illustration…"/>
          <p:cNvSpPr txBox="1"/>
          <p:nvPr/>
        </p:nvSpPr>
        <p:spPr>
          <a:xfrm>
            <a:off x="578151" y="5363030"/>
            <a:ext cx="9705240" cy="42986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algn="just" defTabSz="825500">
              <a:lnSpc>
                <a:spcPts val="4100"/>
              </a:lnSpc>
              <a:spcBef>
                <a:spcPts val="3500"/>
              </a:spcBef>
              <a:defRPr sz="3400" spc="-68"/>
            </a:pPr>
            <a:r>
              <a:rPr lang="en-US" sz="6000" b="1" dirty="0">
                <a:solidFill>
                  <a:schemeClr val="accent1"/>
                </a:solidFill>
                <a:latin typeface="Calibri" panose="020F0502020204030204" pitchFamily="34" charset="0"/>
                <a:ea typeface="+mn-ea"/>
                <a:cs typeface="Calibri" panose="020F0502020204030204" pitchFamily="34" charset="0"/>
                <a:sym typeface="IBM Plex Sans Bold"/>
              </a:rPr>
              <a:t>Our Mission</a:t>
            </a:r>
          </a:p>
          <a:p>
            <a:pPr defTabSz="825500">
              <a:lnSpc>
                <a:spcPct val="100000"/>
              </a:lnSpc>
              <a:spcBef>
                <a:spcPts val="3500"/>
              </a:spcBef>
              <a:defRPr sz="3400" spc="-68"/>
            </a:pPr>
            <a:r>
              <a:rPr lang="en-US" sz="3600" b="1" i="1" dirty="0">
                <a:solidFill>
                  <a:srgbClr val="0D2147"/>
                </a:solidFill>
                <a:latin typeface="Calibri" panose="020F0502020204030204" pitchFamily="34" charset="0"/>
                <a:cs typeface="Calibri" panose="020F0502020204030204" pitchFamily="34" charset="0"/>
              </a:rPr>
              <a:t>To be the catalyst in the financial services industry by creating superior shareholder value and contributing to the national development through the empowerment of individuals with innovative financial solutions delivered by an inspired and dedicated team committed to excellence.</a:t>
            </a:r>
            <a:endParaRPr sz="3600" b="1" i="1" dirty="0">
              <a:solidFill>
                <a:srgbClr val="0D2147"/>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xmlns="" id="{1EAC8709-D87D-B8D6-B11E-05A4D8C0157C}"/>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tretch>
            <a:fillRect/>
          </a:stretch>
        </p:blipFill>
        <p:spPr>
          <a:xfrm>
            <a:off x="830986" y="10699974"/>
            <a:ext cx="1481163" cy="2206420"/>
          </a:xfrm>
          <a:prstGeom prst="rect">
            <a:avLst/>
          </a:prstGeom>
        </p:spPr>
      </p:pic>
      <p:sp>
        <p:nvSpPr>
          <p:cNvPr id="5" name="TextBox 4">
            <a:extLst>
              <a:ext uri="{FF2B5EF4-FFF2-40B4-BE49-F238E27FC236}">
                <a16:creationId xmlns:a16="http://schemas.microsoft.com/office/drawing/2014/main" xmlns="" id="{4650DA94-D36F-3C86-3CAB-98365EA7B315}"/>
              </a:ext>
            </a:extLst>
          </p:cNvPr>
          <p:cNvSpPr txBox="1"/>
          <p:nvPr/>
        </p:nvSpPr>
        <p:spPr>
          <a:xfrm>
            <a:off x="724482" y="12825999"/>
            <a:ext cx="1694170" cy="447174"/>
          </a:xfrm>
          <a:prstGeom prst="rect">
            <a:avLst/>
          </a:prstGeom>
          <a:noFill/>
        </p:spPr>
        <p:txBody>
          <a:bodyPr wrap="square" rtlCol="0">
            <a:spAutoFit/>
          </a:bodyPr>
          <a:lstStyle/>
          <a:p>
            <a:pPr algn="ctr"/>
            <a:r>
              <a:rPr lang="en-US" sz="1000" b="1" dirty="0">
                <a:solidFill>
                  <a:srgbClr val="C00000"/>
                </a:solidFill>
                <a:latin typeface="Montserrat" pitchFamily="2" charset="0"/>
              </a:rPr>
              <a:t>The Banker of UK</a:t>
            </a:r>
          </a:p>
          <a:p>
            <a:pPr algn="ctr"/>
            <a:r>
              <a:rPr lang="en-US" sz="1000" b="1" dirty="0">
                <a:solidFill>
                  <a:srgbClr val="C00000"/>
                </a:solidFill>
                <a:latin typeface="Montserrat" pitchFamily="2" charset="0"/>
              </a:rPr>
              <a:t> (2021/2022)</a:t>
            </a:r>
          </a:p>
        </p:txBody>
      </p:sp>
      <p:sp>
        <p:nvSpPr>
          <p:cNvPr id="6" name="TextBox 5">
            <a:extLst>
              <a:ext uri="{FF2B5EF4-FFF2-40B4-BE49-F238E27FC236}">
                <a16:creationId xmlns:a16="http://schemas.microsoft.com/office/drawing/2014/main" xmlns="" id="{264D53FD-BFFC-E280-E5A5-90A042316538}"/>
              </a:ext>
            </a:extLst>
          </p:cNvPr>
          <p:cNvSpPr txBox="1"/>
          <p:nvPr/>
        </p:nvSpPr>
        <p:spPr>
          <a:xfrm>
            <a:off x="2999815" y="12825999"/>
            <a:ext cx="1694171" cy="447174"/>
          </a:xfrm>
          <a:prstGeom prst="rect">
            <a:avLst/>
          </a:prstGeom>
          <a:noFill/>
        </p:spPr>
        <p:txBody>
          <a:bodyPr wrap="square" rtlCol="0">
            <a:spAutoFit/>
          </a:bodyPr>
          <a:lstStyle/>
          <a:p>
            <a:pPr algn="ctr"/>
            <a:r>
              <a:rPr lang="en-US" sz="1000" b="1" dirty="0">
                <a:solidFill>
                  <a:srgbClr val="C00000"/>
                </a:solidFill>
                <a:latin typeface="Montserrat" pitchFamily="2" charset="0"/>
              </a:rPr>
              <a:t>Best Digital Bank</a:t>
            </a:r>
          </a:p>
          <a:p>
            <a:pPr algn="ctr"/>
            <a:r>
              <a:rPr lang="en-US" sz="1000" b="1" dirty="0">
                <a:solidFill>
                  <a:srgbClr val="C00000"/>
                </a:solidFill>
                <a:latin typeface="Montserrat" pitchFamily="2" charset="0"/>
              </a:rPr>
              <a:t> (2021)</a:t>
            </a:r>
          </a:p>
        </p:txBody>
      </p:sp>
      <p:pic>
        <p:nvPicPr>
          <p:cNvPr id="7" name="Picture 6">
            <a:extLst>
              <a:ext uri="{FF2B5EF4-FFF2-40B4-BE49-F238E27FC236}">
                <a16:creationId xmlns:a16="http://schemas.microsoft.com/office/drawing/2014/main" xmlns="" id="{C6A1EA3B-EB92-C0E6-5050-34C964C38CE1}"/>
              </a:ext>
            </a:extLst>
          </p:cNvPr>
          <p:cNvPicPr>
            <a:picLocks noChangeAspect="1"/>
          </p:cNvPicPr>
          <p:nvPr/>
        </p:nvPicPr>
        <p:blipFill>
          <a:blip r:embed="rId10" cstate="print">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tretch>
            <a:fillRect/>
          </a:stretch>
        </p:blipFill>
        <p:spPr>
          <a:xfrm>
            <a:off x="3148439" y="10722413"/>
            <a:ext cx="1396923" cy="2206422"/>
          </a:xfrm>
          <a:prstGeom prst="rect">
            <a:avLst/>
          </a:prstGeom>
        </p:spPr>
      </p:pic>
      <p:pic>
        <p:nvPicPr>
          <p:cNvPr id="8" name="Picture 7">
            <a:extLst>
              <a:ext uri="{FF2B5EF4-FFF2-40B4-BE49-F238E27FC236}">
                <a16:creationId xmlns:a16="http://schemas.microsoft.com/office/drawing/2014/main" xmlns="" id="{0F04DF3E-EA56-E292-A521-3AB25C894DE5}"/>
              </a:ext>
            </a:extLst>
          </p:cNvPr>
          <p:cNvPicPr>
            <a:picLocks noChangeAspect="1"/>
          </p:cNvPicPr>
          <p:nvPr/>
        </p:nvPicPr>
        <p:blipFill>
          <a:blip r:embed="rId12">
            <a:extLst>
              <a:ext uri="{BEBA8EAE-BF5A-486C-A8C5-ECC9F3942E4B}">
                <a14:imgProps xmlns:a14="http://schemas.microsoft.com/office/drawing/2010/main">
                  <a14:imgLayer r:embed="rId13">
                    <a14:imgEffect>
                      <a14:saturation sat="200000"/>
                    </a14:imgEffect>
                  </a14:imgLayer>
                </a14:imgProps>
              </a:ext>
              <a:ext uri="{28A0092B-C50C-407E-A947-70E740481C1C}">
                <a14:useLocalDpi xmlns:a14="http://schemas.microsoft.com/office/drawing/2010/main" val="0"/>
              </a:ext>
            </a:extLst>
          </a:blip>
          <a:stretch>
            <a:fillRect/>
          </a:stretch>
        </p:blipFill>
        <p:spPr>
          <a:xfrm>
            <a:off x="5738402" y="11031430"/>
            <a:ext cx="1859316" cy="2124933"/>
          </a:xfrm>
          <a:prstGeom prst="rect">
            <a:avLst/>
          </a:prstGeom>
        </p:spPr>
      </p:pic>
      <p:pic>
        <p:nvPicPr>
          <p:cNvPr id="9" name="Picture 8">
            <a:extLst>
              <a:ext uri="{FF2B5EF4-FFF2-40B4-BE49-F238E27FC236}">
                <a16:creationId xmlns:a16="http://schemas.microsoft.com/office/drawing/2014/main" xmlns="" id="{16A936F9-B774-E197-9529-90C2D95228F1}"/>
              </a:ext>
            </a:extLst>
          </p:cNvPr>
          <p:cNvPicPr>
            <a:picLocks noChangeAspect="1"/>
          </p:cNvPicPr>
          <p:nvPr/>
        </p:nvPicPr>
        <p:blipFill>
          <a:blip r:embed="rId14">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tretch>
            <a:fillRect/>
          </a:stretch>
        </p:blipFill>
        <p:spPr>
          <a:xfrm>
            <a:off x="8810017" y="11472486"/>
            <a:ext cx="2384422" cy="1683877"/>
          </a:xfrm>
          <a:prstGeom prst="rect">
            <a:avLst/>
          </a:prstGeom>
        </p:spPr>
      </p:pic>
      <p:sp>
        <p:nvSpPr>
          <p:cNvPr id="27"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COMPANY PROFILE</a:t>
            </a:r>
            <a:endParaRPr sz="6600" b="1" dirty="0">
              <a:solidFill>
                <a:schemeClr val="tx1"/>
              </a:solidFill>
              <a:latin typeface="Calibri" panose="020F0502020204030204" pitchFamily="34" charset="0"/>
              <a:cs typeface="Calibri" panose="020F0502020204030204" pitchFamily="34" charset="0"/>
            </a:endParaRPr>
          </a:p>
        </p:txBody>
      </p:sp>
      <p:grpSp>
        <p:nvGrpSpPr>
          <p:cNvPr id="12" name="Group 11"/>
          <p:cNvGrpSpPr/>
          <p:nvPr/>
        </p:nvGrpSpPr>
        <p:grpSpPr>
          <a:xfrm>
            <a:off x="7832414" y="215497"/>
            <a:ext cx="1805929" cy="1684394"/>
            <a:chOff x="6815975" y="215497"/>
            <a:chExt cx="1805929" cy="1684394"/>
          </a:xfrm>
        </p:grpSpPr>
        <p:sp>
          <p:nvSpPr>
            <p:cNvPr id="32" name="Parallelogram 3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3" name="Parallelogram 3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Round Diagonal Corner Rectangle 34"/>
          <p:cNvSpPr/>
          <p:nvPr/>
        </p:nvSpPr>
        <p:spPr>
          <a:xfrm>
            <a:off x="19328715"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0" name="Round Diagonal Corner Rectangle 39"/>
          <p:cNvSpPr/>
          <p:nvPr/>
        </p:nvSpPr>
        <p:spPr>
          <a:xfrm>
            <a:off x="19244895"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7" name="Round Diagonal Corner Rectangle 36"/>
          <p:cNvSpPr/>
          <p:nvPr/>
        </p:nvSpPr>
        <p:spPr>
          <a:xfrm>
            <a:off x="19427539"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6" name="Round Diagonal Corner Rectangle 35"/>
          <p:cNvSpPr/>
          <p:nvPr/>
        </p:nvSpPr>
        <p:spPr>
          <a:xfrm>
            <a:off x="14129514" y="467520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1" name="Round Diagonal Corner Rectangle 40"/>
          <p:cNvSpPr/>
          <p:nvPr/>
        </p:nvSpPr>
        <p:spPr>
          <a:xfrm>
            <a:off x="14045694" y="475140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2" name="Round Diagonal Corner Rectangle 41"/>
          <p:cNvSpPr/>
          <p:nvPr/>
        </p:nvSpPr>
        <p:spPr>
          <a:xfrm>
            <a:off x="19343719"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Round Diagonal Corner Rectangle 37"/>
          <p:cNvSpPr/>
          <p:nvPr/>
        </p:nvSpPr>
        <p:spPr>
          <a:xfrm>
            <a:off x="14186483" y="1162381"/>
            <a:ext cx="4337284" cy="2603529"/>
          </a:xfrm>
          <a:prstGeom prst="round2DiagRect">
            <a:avLst>
              <a:gd name="adj1" fmla="val 43886"/>
              <a:gd name="adj2" fmla="val 0"/>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3" name="Round Diagonal Corner Rectangle 42"/>
          <p:cNvSpPr/>
          <p:nvPr/>
        </p:nvSpPr>
        <p:spPr>
          <a:xfrm>
            <a:off x="14102663" y="1238581"/>
            <a:ext cx="4337284" cy="2603529"/>
          </a:xfrm>
          <a:prstGeom prst="round2DiagRect">
            <a:avLst>
              <a:gd name="adj1" fmla="val 43886"/>
              <a:gd name="adj2" fmla="val 0"/>
            </a:avLst>
          </a:prstGeom>
          <a:gradFill flip="none" rotWithShape="1">
            <a:gsLst>
              <a:gs pos="0">
                <a:srgbClr val="1B335F">
                  <a:shade val="30000"/>
                  <a:satMod val="115000"/>
                  <a:alpha val="72000"/>
                </a:srgbClr>
              </a:gs>
              <a:gs pos="50000">
                <a:srgbClr val="1B335F">
                  <a:shade val="67500"/>
                  <a:satMod val="115000"/>
                </a:srgbClr>
              </a:gs>
              <a:gs pos="100000">
                <a:srgbClr val="1B335F">
                  <a:shade val="100000"/>
                  <a:satMod val="115000"/>
                  <a:alpha val="34000"/>
                </a:srgbClr>
              </a:gs>
            </a:gsLst>
            <a:lin ang="13500000" scaled="1"/>
            <a:tileRect/>
          </a:gra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4" name="Earnings…"/>
          <p:cNvSpPr txBox="1"/>
          <p:nvPr/>
        </p:nvSpPr>
        <p:spPr>
          <a:xfrm>
            <a:off x="14495426" y="1794146"/>
            <a:ext cx="3563974"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Established </a:t>
            </a:r>
            <a:r>
              <a:rPr lang="en-US" sz="3600" b="1" dirty="0" smtClean="0">
                <a:solidFill>
                  <a:schemeClr val="tx1"/>
                </a:solidFill>
                <a:latin typeface="Calibri" panose="020F0502020204030204" pitchFamily="34" charset="0"/>
                <a:cs typeface="Calibri" panose="020F0502020204030204" pitchFamily="34" charset="0"/>
              </a:rPr>
              <a:t>in</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a:solidFill>
                  <a:schemeClr val="tx1"/>
                </a:solidFill>
                <a:latin typeface="Calibri" panose="020F0502020204030204" pitchFamily="34" charset="0"/>
                <a:cs typeface="Calibri" panose="020F0502020204030204" pitchFamily="34" charset="0"/>
              </a:rPr>
              <a:t>1979</a:t>
            </a:r>
          </a:p>
        </p:txBody>
      </p:sp>
      <p:sp>
        <p:nvSpPr>
          <p:cNvPr id="45" name="Revenue…"/>
          <p:cNvSpPr txBox="1"/>
          <p:nvPr/>
        </p:nvSpPr>
        <p:spPr>
          <a:xfrm>
            <a:off x="19921668" y="1726453"/>
            <a:ext cx="3223240"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smtClean="0">
                <a:solidFill>
                  <a:schemeClr val="tx1"/>
                </a:solidFill>
                <a:latin typeface="Calibri" panose="020F0502020204030204" pitchFamily="34" charset="0"/>
                <a:cs typeface="Calibri" panose="020F0502020204030204" pitchFamily="34" charset="0"/>
              </a:rPr>
              <a:t>Staff </a:t>
            </a:r>
            <a:r>
              <a:rPr lang="en-US" sz="3600" b="1" dirty="0">
                <a:solidFill>
                  <a:schemeClr val="tx1"/>
                </a:solidFill>
                <a:latin typeface="Calibri" panose="020F0502020204030204" pitchFamily="34" charset="0"/>
                <a:cs typeface="Calibri" panose="020F0502020204030204" pitchFamily="34" charset="0"/>
              </a:rPr>
              <a:t>S</a:t>
            </a:r>
            <a:r>
              <a:rPr lang="en-US" sz="3600" b="1" dirty="0" smtClean="0">
                <a:solidFill>
                  <a:schemeClr val="tx1"/>
                </a:solidFill>
                <a:latin typeface="Calibri" panose="020F0502020204030204" pitchFamily="34" charset="0"/>
                <a:cs typeface="Calibri" panose="020F0502020204030204" pitchFamily="34" charset="0"/>
              </a:rPr>
              <a:t>trength</a:t>
            </a:r>
            <a:endParaRPr lang="en-US" sz="3600" b="1" dirty="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r>
              <a:rPr lang="en-US" sz="6000" b="1" dirty="0" smtClean="0">
                <a:solidFill>
                  <a:schemeClr val="tx1"/>
                </a:solidFill>
                <a:latin typeface="Calibri" panose="020F0502020204030204" pitchFamily="34" charset="0"/>
                <a:cs typeface="Calibri" panose="020F0502020204030204" pitchFamily="34" charset="0"/>
              </a:rPr>
              <a:t>3000</a:t>
            </a:r>
            <a:endParaRPr lang="en-US" sz="6000" b="1" dirty="0">
              <a:solidFill>
                <a:schemeClr val="tx1"/>
              </a:solidFill>
              <a:latin typeface="Calibri" panose="020F0502020204030204" pitchFamily="34" charset="0"/>
              <a:cs typeface="Calibri" panose="020F0502020204030204" pitchFamily="34" charset="0"/>
            </a:endParaRPr>
          </a:p>
        </p:txBody>
      </p:sp>
      <p:sp>
        <p:nvSpPr>
          <p:cNvPr id="46" name="Profit…">
            <a:extLst>
              <a:ext uri="{FF2B5EF4-FFF2-40B4-BE49-F238E27FC236}">
                <a16:creationId xmlns:a16="http://schemas.microsoft.com/office/drawing/2014/main" xmlns="" id="{5B5175A4-7E4E-DD1E-1B65-5C887CF3E2E7}"/>
              </a:ext>
            </a:extLst>
          </p:cNvPr>
          <p:cNvSpPr txBox="1"/>
          <p:nvPr/>
        </p:nvSpPr>
        <p:spPr>
          <a:xfrm>
            <a:off x="14285543" y="5270477"/>
            <a:ext cx="3748494" cy="246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Total </a:t>
            </a:r>
            <a:r>
              <a:rPr lang="en-US" sz="3600" b="1" dirty="0" smtClean="0">
                <a:solidFill>
                  <a:schemeClr val="tx1"/>
                </a:solidFill>
                <a:latin typeface="Calibri" panose="020F0502020204030204" pitchFamily="34" charset="0"/>
                <a:cs typeface="Calibri" panose="020F0502020204030204" pitchFamily="34" charset="0"/>
              </a:rPr>
              <a:t>Assets </a:t>
            </a:r>
          </a:p>
          <a:p>
            <a:pPr algn="ctr">
              <a:lnSpc>
                <a:spcPct val="100000"/>
              </a:lnSpc>
            </a:pPr>
            <a:r>
              <a:rPr lang="en-US" sz="6000" b="1" dirty="0" smtClean="0">
                <a:solidFill>
                  <a:schemeClr val="tx1"/>
                </a:solidFill>
                <a:latin typeface="Calibri" panose="020F0502020204030204" pitchFamily="34" charset="0"/>
                <a:cs typeface="Calibri" panose="020F0502020204030204" pitchFamily="34" charset="0"/>
              </a:rPr>
              <a:t>LKR 833 </a:t>
            </a:r>
            <a:r>
              <a:rPr lang="en-US" sz="6000" b="1" dirty="0" err="1" smtClean="0">
                <a:solidFill>
                  <a:schemeClr val="tx1"/>
                </a:solidFill>
                <a:latin typeface="Calibri" panose="020F0502020204030204" pitchFamily="34" charset="0"/>
                <a:cs typeface="Calibri" panose="020F0502020204030204" pitchFamily="34" charset="0"/>
              </a:rPr>
              <a:t>Bn</a:t>
            </a:r>
            <a:endParaRPr lang="en-US" sz="6000" b="1" dirty="0" smtClean="0">
              <a:solidFill>
                <a:schemeClr val="tx1"/>
              </a:solidFill>
              <a:latin typeface="Calibri" panose="020F0502020204030204" pitchFamily="34" charset="0"/>
              <a:cs typeface="Calibri" panose="020F0502020204030204" pitchFamily="34" charset="0"/>
            </a:endParaRP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
        <p:nvSpPr>
          <p:cNvPr id="47" name="Profit…"/>
          <p:cNvSpPr txBox="1"/>
          <p:nvPr/>
        </p:nvSpPr>
        <p:spPr>
          <a:xfrm>
            <a:off x="19449367" y="5269855"/>
            <a:ext cx="3892033" cy="246798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algn="ctr">
              <a:lnSpc>
                <a:spcPct val="100000"/>
              </a:lnSpc>
            </a:pPr>
            <a:r>
              <a:rPr lang="en-US" sz="3600" b="1" dirty="0">
                <a:solidFill>
                  <a:schemeClr val="tx1"/>
                </a:solidFill>
                <a:latin typeface="Calibri" panose="020F0502020204030204" pitchFamily="34" charset="0"/>
                <a:cs typeface="Calibri" panose="020F0502020204030204" pitchFamily="34" charset="0"/>
              </a:rPr>
              <a:t>Profit After </a:t>
            </a:r>
            <a:r>
              <a:rPr lang="en-US" sz="3600" b="1" dirty="0" smtClean="0">
                <a:solidFill>
                  <a:schemeClr val="tx1"/>
                </a:solidFill>
                <a:latin typeface="Calibri" panose="020F0502020204030204" pitchFamily="34" charset="0"/>
                <a:cs typeface="Calibri" panose="020F0502020204030204" pitchFamily="34" charset="0"/>
              </a:rPr>
              <a:t>Tax</a:t>
            </a:r>
          </a:p>
          <a:p>
            <a:pPr algn="ctr">
              <a:lnSpc>
                <a:spcPct val="100000"/>
              </a:lnSpc>
            </a:pPr>
            <a:r>
              <a:rPr lang="en-US" b="1" dirty="0" smtClean="0">
                <a:solidFill>
                  <a:schemeClr val="tx1"/>
                </a:solidFill>
                <a:latin typeface="Calibri" panose="020F0502020204030204" pitchFamily="34" charset="0"/>
                <a:cs typeface="Calibri" panose="020F0502020204030204" pitchFamily="34" charset="0"/>
              </a:rPr>
              <a:t> </a:t>
            </a:r>
            <a:r>
              <a:rPr lang="en-US" sz="6000" b="1" dirty="0" smtClean="0">
                <a:solidFill>
                  <a:schemeClr val="tx1"/>
                </a:solidFill>
                <a:latin typeface="Calibri" panose="020F0502020204030204" pitchFamily="34" charset="0"/>
                <a:cs typeface="Calibri" panose="020F0502020204030204" pitchFamily="34" charset="0"/>
              </a:rPr>
              <a:t>LKR </a:t>
            </a:r>
            <a:r>
              <a:rPr lang="en-US" sz="6000" b="1" dirty="0">
                <a:solidFill>
                  <a:schemeClr val="tx1"/>
                </a:solidFill>
                <a:latin typeface="Calibri" panose="020F0502020204030204" pitchFamily="34" charset="0"/>
                <a:cs typeface="Calibri" panose="020F0502020204030204" pitchFamily="34" charset="0"/>
              </a:rPr>
              <a:t>2.9 Bn</a:t>
            </a:r>
          </a:p>
          <a:p>
            <a:pPr algn="ctr" defTabSz="825500">
              <a:lnSpc>
                <a:spcPct val="100000"/>
              </a:lnSpc>
              <a:defRPr sz="5500" spc="-55">
                <a:latin typeface="+mn-lt"/>
                <a:ea typeface="+mn-ea"/>
                <a:cs typeface="+mn-cs"/>
                <a:sym typeface="IBM Plex Sans Bold"/>
              </a:defRPr>
            </a:pPr>
            <a:endParaRPr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66641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6"/>
                                        </p:tgtEl>
                                        <p:attrNameLst>
                                          <p:attrName>style.visibility</p:attrName>
                                        </p:attrNameLst>
                                      </p:cBhvr>
                                      <p:to>
                                        <p:strVal val="visible"/>
                                      </p:to>
                                    </p:set>
                                    <p:animEffect transition="in" filter="fade">
                                      <p:cBhvr>
                                        <p:cTn id="25" dur="500"/>
                                        <p:tgtEl>
                                          <p:spTgt spid="19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7"/>
                                        </p:tgtEl>
                                        <p:attrNameLst>
                                          <p:attrName>style.visibility</p:attrName>
                                        </p:attrNameLst>
                                      </p:cBhvr>
                                      <p:to>
                                        <p:strVal val="visible"/>
                                      </p:to>
                                    </p:set>
                                    <p:animEffect transition="in" filter="fade">
                                      <p:cBhvr>
                                        <p:cTn id="28" dur="500"/>
                                        <p:tgtEl>
                                          <p:spTgt spid="19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250"/>
                                  </p:stCondLst>
                                  <p:childTnLst>
                                    <p:set>
                                      <p:cBhvr>
                                        <p:cTn id="33" dur="1" fill="hold">
                                          <p:stCondLst>
                                            <p:cond delay="0"/>
                                          </p:stCondLst>
                                        </p:cTn>
                                        <p:tgtEl>
                                          <p:spTgt spid="45"/>
                                        </p:tgtEl>
                                        <p:attrNameLst>
                                          <p:attrName>style.visibility</p:attrName>
                                        </p:attrNameLst>
                                      </p:cBhvr>
                                      <p:to>
                                        <p:strVal val="visible"/>
                                      </p:to>
                                    </p:set>
                                    <p:animEffect transition="in" filter="fade">
                                      <p:cBhvr>
                                        <p:cTn id="34" dur="500"/>
                                        <p:tgtEl>
                                          <p:spTgt spid="45"/>
                                        </p:tgtEl>
                                      </p:cBhvr>
                                    </p:animEffect>
                                  </p:childTnLst>
                                </p:cTn>
                              </p:par>
                              <p:par>
                                <p:cTn id="35" presetID="10" presetClass="entr" presetSubtype="0" fill="hold" grpId="0" nodeType="withEffect">
                                  <p:stCondLst>
                                    <p:cond delay="25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250"/>
                                  </p:stCondLst>
                                  <p:childTnLst>
                                    <p:set>
                                      <p:cBhvr>
                                        <p:cTn id="39" dur="1" fill="hold">
                                          <p:stCondLst>
                                            <p:cond delay="0"/>
                                          </p:stCondLst>
                                        </p:cTn>
                                        <p:tgtEl>
                                          <p:spTgt spid="47"/>
                                        </p:tgtEl>
                                        <p:attrNameLst>
                                          <p:attrName>style.visibility</p:attrName>
                                        </p:attrNameLst>
                                      </p:cBhvr>
                                      <p:to>
                                        <p:strVal val="visible"/>
                                      </p:to>
                                    </p:set>
                                    <p:animEffect transition="in" filter="fade">
                                      <p:cBhvr>
                                        <p:cTn id="40" dur="500"/>
                                        <p:tgtEl>
                                          <p:spTgt spid="47"/>
                                        </p:tgtEl>
                                      </p:cBhvr>
                                    </p:animEffect>
                                  </p:childTnLst>
                                </p:cTn>
                              </p:par>
                              <p:par>
                                <p:cTn id="41" presetID="10" presetClass="entr" presetSubtype="0" fill="hold" grpId="0" nodeType="withEffect">
                                  <p:stCondLst>
                                    <p:cond delay="25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animBg="1"/>
      <p:bldP spid="5" grpId="0"/>
      <p:bldP spid="6" grpId="0"/>
      <p:bldP spid="27" grpId="0" animBg="1"/>
      <p:bldP spid="44" grpId="0" animBg="1"/>
      <p:bldP spid="45"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 name="Object 96"/>
          <p:cNvGraphicFramePr>
            <a:graphicFrameLocks noChangeAspect="1"/>
          </p:cNvGraphicFramePr>
          <p:nvPr>
            <p:extLst>
              <p:ext uri="{D42A27DB-BD31-4B8C-83A1-F6EECF244321}">
                <p14:modId xmlns:p14="http://schemas.microsoft.com/office/powerpoint/2010/main" val="1919657817"/>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6179"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99" name="Rechteck"/>
          <p:cNvSpPr/>
          <p:nvPr/>
        </p:nvSpPr>
        <p:spPr>
          <a:xfrm>
            <a:off x="23685320" y="0"/>
            <a:ext cx="698679"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154" name="Oval 153">
            <a:extLst>
              <a:ext uri="{FF2B5EF4-FFF2-40B4-BE49-F238E27FC236}">
                <a16:creationId xmlns:a16="http://schemas.microsoft.com/office/drawing/2014/main" xmlns="" id="{8CB411FE-0388-08F7-E24B-CD04214CAE74}"/>
              </a:ext>
            </a:extLst>
          </p:cNvPr>
          <p:cNvSpPr/>
          <p:nvPr/>
        </p:nvSpPr>
        <p:spPr>
          <a:xfrm>
            <a:off x="1864987" y="2424420"/>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xmlns="" id="{9F7EE01A-ACC9-7CC1-768D-A8A5A5A870BC}"/>
              </a:ext>
            </a:extLst>
          </p:cNvPr>
          <p:cNvSpPr/>
          <p:nvPr/>
        </p:nvSpPr>
        <p:spPr>
          <a:xfrm>
            <a:off x="1941056" y="2500489"/>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xmlns="" id="{810D1F68-D00B-20FD-A2A1-77F50F715BDC}"/>
              </a:ext>
            </a:extLst>
          </p:cNvPr>
          <p:cNvSpPr/>
          <p:nvPr/>
        </p:nvSpPr>
        <p:spPr>
          <a:xfrm>
            <a:off x="2041036" y="2600469"/>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TextBox 156">
            <a:extLst>
              <a:ext uri="{FF2B5EF4-FFF2-40B4-BE49-F238E27FC236}">
                <a16:creationId xmlns:a16="http://schemas.microsoft.com/office/drawing/2014/main" xmlns="" id="{63B7007B-6F6F-6223-81B3-552C22BC22FE}"/>
              </a:ext>
            </a:extLst>
          </p:cNvPr>
          <p:cNvSpPr txBox="1"/>
          <p:nvPr/>
        </p:nvSpPr>
        <p:spPr>
          <a:xfrm>
            <a:off x="1668307" y="2949412"/>
            <a:ext cx="1923260" cy="364587"/>
          </a:xfrm>
          <a:prstGeom prst="rect">
            <a:avLst/>
          </a:prstGeom>
          <a:noFill/>
        </p:spPr>
        <p:txBody>
          <a:bodyPr wrap="square" rtlCol="0">
            <a:spAutoFit/>
          </a:bodyPr>
          <a:lstStyle/>
          <a:p>
            <a:pPr algn="ctr"/>
            <a:r>
              <a:rPr lang="en-US" sz="1600" dirty="0">
                <a:solidFill>
                  <a:srgbClr val="00B0F0"/>
                </a:solidFill>
                <a:latin typeface="Montserrat" pitchFamily="2" charset="0"/>
              </a:rPr>
              <a:t>Start</a:t>
            </a:r>
          </a:p>
        </p:txBody>
      </p:sp>
      <p:sp>
        <p:nvSpPr>
          <p:cNvPr id="158" name="Oval 157">
            <a:extLst>
              <a:ext uri="{FF2B5EF4-FFF2-40B4-BE49-F238E27FC236}">
                <a16:creationId xmlns:a16="http://schemas.microsoft.com/office/drawing/2014/main" xmlns="" id="{67AA339F-4E2F-2477-9035-CC2363391CAE}"/>
              </a:ext>
            </a:extLst>
          </p:cNvPr>
          <p:cNvSpPr/>
          <p:nvPr/>
        </p:nvSpPr>
        <p:spPr>
          <a:xfrm>
            <a:off x="1864987" y="677060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xmlns="" id="{6632F2F7-DB54-AF6E-3734-EF599C7E4B1E}"/>
              </a:ext>
            </a:extLst>
          </p:cNvPr>
          <p:cNvSpPr/>
          <p:nvPr/>
        </p:nvSpPr>
        <p:spPr>
          <a:xfrm>
            <a:off x="1941056" y="6846674"/>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xmlns="" id="{9B9CA36F-DD0B-8AB7-0DD5-5CC0159D05E2}"/>
              </a:ext>
            </a:extLst>
          </p:cNvPr>
          <p:cNvSpPr/>
          <p:nvPr/>
        </p:nvSpPr>
        <p:spPr>
          <a:xfrm>
            <a:off x="2041036" y="6946654"/>
            <a:ext cx="1177802" cy="11778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a:extLst>
              <a:ext uri="{FF2B5EF4-FFF2-40B4-BE49-F238E27FC236}">
                <a16:creationId xmlns:a16="http://schemas.microsoft.com/office/drawing/2014/main" xmlns="" id="{AF0BFCFC-8ECC-06A2-36CF-A437ED78FD72}"/>
              </a:ext>
            </a:extLst>
          </p:cNvPr>
          <p:cNvSpPr txBox="1"/>
          <p:nvPr/>
        </p:nvSpPr>
        <p:spPr>
          <a:xfrm>
            <a:off x="1432640" y="819548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initiation</a:t>
            </a:r>
          </a:p>
        </p:txBody>
      </p:sp>
      <p:sp>
        <p:nvSpPr>
          <p:cNvPr id="162" name="Oval 161">
            <a:extLst>
              <a:ext uri="{FF2B5EF4-FFF2-40B4-BE49-F238E27FC236}">
                <a16:creationId xmlns:a16="http://schemas.microsoft.com/office/drawing/2014/main" xmlns="" id="{9B898290-6FF9-7ABB-F819-7EE26CB1748F}"/>
              </a:ext>
            </a:extLst>
          </p:cNvPr>
          <p:cNvSpPr/>
          <p:nvPr/>
        </p:nvSpPr>
        <p:spPr>
          <a:xfrm>
            <a:off x="7798310" y="11270337"/>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xmlns="" id="{2708DCFF-3B4C-9B83-D983-F900C352C219}"/>
              </a:ext>
            </a:extLst>
          </p:cNvPr>
          <p:cNvSpPr/>
          <p:nvPr/>
        </p:nvSpPr>
        <p:spPr>
          <a:xfrm>
            <a:off x="7874379" y="11346406"/>
            <a:ext cx="1377762" cy="137776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xmlns="" id="{26B74602-4565-78F1-F49D-6C18FDB89AE9}"/>
              </a:ext>
            </a:extLst>
          </p:cNvPr>
          <p:cNvSpPr/>
          <p:nvPr/>
        </p:nvSpPr>
        <p:spPr>
          <a:xfrm>
            <a:off x="7962097" y="11434124"/>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xmlns="" id="{7B799E26-241D-B113-C9F3-A55EBAE292B1}"/>
              </a:ext>
            </a:extLst>
          </p:cNvPr>
          <p:cNvSpPr txBox="1"/>
          <p:nvPr/>
        </p:nvSpPr>
        <p:spPr>
          <a:xfrm>
            <a:off x="7438702" y="12730618"/>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Help Desk system</a:t>
            </a:r>
          </a:p>
        </p:txBody>
      </p:sp>
      <p:sp>
        <p:nvSpPr>
          <p:cNvPr id="166" name="Oval 165">
            <a:extLst>
              <a:ext uri="{FF2B5EF4-FFF2-40B4-BE49-F238E27FC236}">
                <a16:creationId xmlns:a16="http://schemas.microsoft.com/office/drawing/2014/main" xmlns="" id="{6BD42EB9-775C-45B6-E8D6-715D0A525EBF}"/>
              </a:ext>
            </a:extLst>
          </p:cNvPr>
          <p:cNvSpPr/>
          <p:nvPr/>
        </p:nvSpPr>
        <p:spPr>
          <a:xfrm>
            <a:off x="7798310" y="675179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xmlns="" id="{DE8A36A7-8914-CB80-E4ED-496122A343A2}"/>
              </a:ext>
            </a:extLst>
          </p:cNvPr>
          <p:cNvSpPr/>
          <p:nvPr/>
        </p:nvSpPr>
        <p:spPr>
          <a:xfrm>
            <a:off x="7874379" y="6827861"/>
            <a:ext cx="1377762" cy="1377762"/>
          </a:xfrm>
          <a:prstGeom prst="ellipse">
            <a:avLst/>
          </a:prstGeom>
          <a:solidFill>
            <a:srgbClr val="DD25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xmlns="" id="{11A5AC90-613F-BB4E-DD53-635F10319FE0}"/>
              </a:ext>
            </a:extLst>
          </p:cNvPr>
          <p:cNvSpPr/>
          <p:nvPr/>
        </p:nvSpPr>
        <p:spPr>
          <a:xfrm>
            <a:off x="7963673" y="6917155"/>
            <a:ext cx="1199174" cy="119917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TextBox 168">
            <a:extLst>
              <a:ext uri="{FF2B5EF4-FFF2-40B4-BE49-F238E27FC236}">
                <a16:creationId xmlns:a16="http://schemas.microsoft.com/office/drawing/2014/main" xmlns="" id="{B7037E25-2CEC-31CA-C952-2E41CB4FBF70}"/>
              </a:ext>
            </a:extLst>
          </p:cNvPr>
          <p:cNvSpPr txBox="1"/>
          <p:nvPr/>
        </p:nvSpPr>
        <p:spPr>
          <a:xfrm>
            <a:off x="7236505" y="8324549"/>
            <a:ext cx="2653510"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Support Initiation Request/Parameter change/Product creation</a:t>
            </a:r>
          </a:p>
        </p:txBody>
      </p:sp>
      <p:sp>
        <p:nvSpPr>
          <p:cNvPr id="170" name="Oval 169">
            <a:extLst>
              <a:ext uri="{FF2B5EF4-FFF2-40B4-BE49-F238E27FC236}">
                <a16:creationId xmlns:a16="http://schemas.microsoft.com/office/drawing/2014/main" xmlns="" id="{7C4B13BE-B616-873A-9EF1-01641EE2C43A}"/>
              </a:ext>
            </a:extLst>
          </p:cNvPr>
          <p:cNvSpPr/>
          <p:nvPr/>
        </p:nvSpPr>
        <p:spPr>
          <a:xfrm>
            <a:off x="7798310" y="2462932"/>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xmlns="" id="{CA465385-1450-8FB6-0CD7-F0070DB6AAA0}"/>
              </a:ext>
            </a:extLst>
          </p:cNvPr>
          <p:cNvSpPr/>
          <p:nvPr/>
        </p:nvSpPr>
        <p:spPr>
          <a:xfrm>
            <a:off x="7874379" y="2539001"/>
            <a:ext cx="1377762" cy="137776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xmlns="" id="{86A20ACF-D0C8-4DAB-D6E8-3849736E73E4}"/>
              </a:ext>
            </a:extLst>
          </p:cNvPr>
          <p:cNvSpPr/>
          <p:nvPr/>
        </p:nvSpPr>
        <p:spPr>
          <a:xfrm>
            <a:off x="7964259" y="2628881"/>
            <a:ext cx="1198002" cy="119800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xmlns="" id="{C40E57F3-39F2-752C-C838-87E7398E7DA7}"/>
              </a:ext>
            </a:extLst>
          </p:cNvPr>
          <p:cNvSpPr txBox="1"/>
          <p:nvPr/>
        </p:nvSpPr>
        <p:spPr>
          <a:xfrm>
            <a:off x="7438702" y="3979161"/>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Customer Service Requests</a:t>
            </a:r>
          </a:p>
        </p:txBody>
      </p:sp>
      <p:sp>
        <p:nvSpPr>
          <p:cNvPr id="174" name="Oval 173">
            <a:extLst>
              <a:ext uri="{FF2B5EF4-FFF2-40B4-BE49-F238E27FC236}">
                <a16:creationId xmlns:a16="http://schemas.microsoft.com/office/drawing/2014/main" xmlns="" id="{1AC97AD7-D640-861E-3671-34057E64FEA9}"/>
              </a:ext>
            </a:extLst>
          </p:cNvPr>
          <p:cNvSpPr/>
          <p:nvPr/>
        </p:nvSpPr>
        <p:spPr>
          <a:xfrm>
            <a:off x="11494994" y="3479902"/>
            <a:ext cx="1529900" cy="142306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xmlns="" id="{06C04453-DF24-FAE8-45F6-20FDA4D70F9A}"/>
              </a:ext>
            </a:extLst>
          </p:cNvPr>
          <p:cNvSpPr/>
          <p:nvPr/>
        </p:nvSpPr>
        <p:spPr>
          <a:xfrm>
            <a:off x="11571063" y="3553145"/>
            <a:ext cx="1377762" cy="1281550"/>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xmlns="" id="{58B43B55-E037-8DC8-2F93-FC5EE44CF253}"/>
              </a:ext>
            </a:extLst>
          </p:cNvPr>
          <p:cNvSpPr/>
          <p:nvPr/>
        </p:nvSpPr>
        <p:spPr>
          <a:xfrm>
            <a:off x="11658781" y="3636757"/>
            <a:ext cx="1202326" cy="11183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a:extLst>
              <a:ext uri="{FF2B5EF4-FFF2-40B4-BE49-F238E27FC236}">
                <a16:creationId xmlns:a16="http://schemas.microsoft.com/office/drawing/2014/main" xmlns="" id="{CF2BC509-1B23-3784-E305-1E0FE132C809}"/>
              </a:ext>
            </a:extLst>
          </p:cNvPr>
          <p:cNvSpPr txBox="1"/>
          <p:nvPr/>
        </p:nvSpPr>
        <p:spPr>
          <a:xfrm>
            <a:off x="11135386" y="4899457"/>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analysis by Call center</a:t>
            </a:r>
          </a:p>
        </p:txBody>
      </p:sp>
      <p:sp>
        <p:nvSpPr>
          <p:cNvPr id="178" name="Oval 177">
            <a:extLst>
              <a:ext uri="{FF2B5EF4-FFF2-40B4-BE49-F238E27FC236}">
                <a16:creationId xmlns:a16="http://schemas.microsoft.com/office/drawing/2014/main" xmlns="" id="{399CADC8-725A-819B-1D01-28AC71AF8F55}"/>
              </a:ext>
            </a:extLst>
          </p:cNvPr>
          <p:cNvSpPr/>
          <p:nvPr/>
        </p:nvSpPr>
        <p:spPr>
          <a:xfrm>
            <a:off x="11494994" y="7058144"/>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xmlns="" id="{C2CF5B99-7298-4CDB-D089-92F70E481294}"/>
              </a:ext>
            </a:extLst>
          </p:cNvPr>
          <p:cNvSpPr/>
          <p:nvPr/>
        </p:nvSpPr>
        <p:spPr>
          <a:xfrm>
            <a:off x="11571063" y="7134213"/>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Oval 179">
            <a:extLst>
              <a:ext uri="{FF2B5EF4-FFF2-40B4-BE49-F238E27FC236}">
                <a16:creationId xmlns:a16="http://schemas.microsoft.com/office/drawing/2014/main" xmlns="" id="{4DDC904E-D3BE-DD6F-F022-127BE380B977}"/>
              </a:ext>
            </a:extLst>
          </p:cNvPr>
          <p:cNvSpPr/>
          <p:nvPr/>
        </p:nvSpPr>
        <p:spPr>
          <a:xfrm>
            <a:off x="11658781" y="7221931"/>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xmlns="" id="{12A78440-4A38-8992-E6D0-1AAEE7F476CA}"/>
              </a:ext>
            </a:extLst>
          </p:cNvPr>
          <p:cNvSpPr txBox="1"/>
          <p:nvPr/>
        </p:nvSpPr>
        <p:spPr>
          <a:xfrm>
            <a:off x="11135386" y="1112630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initiation</a:t>
            </a:r>
          </a:p>
        </p:txBody>
      </p:sp>
      <p:pic>
        <p:nvPicPr>
          <p:cNvPr id="182" name="Picture 181">
            <a:extLst>
              <a:ext uri="{FF2B5EF4-FFF2-40B4-BE49-F238E27FC236}">
                <a16:creationId xmlns:a16="http://schemas.microsoft.com/office/drawing/2014/main" xmlns="" id="{FA7E82A7-F9BC-9012-4765-8647D12C7477}"/>
              </a:ext>
            </a:extLst>
          </p:cNvPr>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1816983" y="7400011"/>
            <a:ext cx="885922" cy="885922"/>
          </a:xfrm>
          <a:prstGeom prst="rect">
            <a:avLst/>
          </a:prstGeom>
          <a:noFill/>
        </p:spPr>
      </p:pic>
      <p:sp>
        <p:nvSpPr>
          <p:cNvPr id="183" name="Oval 182">
            <a:extLst>
              <a:ext uri="{FF2B5EF4-FFF2-40B4-BE49-F238E27FC236}">
                <a16:creationId xmlns:a16="http://schemas.microsoft.com/office/drawing/2014/main" xmlns="" id="{5D779393-DD4B-B621-3506-A64A3A19CB67}"/>
              </a:ext>
            </a:extLst>
          </p:cNvPr>
          <p:cNvSpPr/>
          <p:nvPr/>
        </p:nvSpPr>
        <p:spPr>
          <a:xfrm>
            <a:off x="14805352" y="551931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xmlns="" id="{30E79AA9-A92E-CE9B-F239-9AE58DE142B3}"/>
              </a:ext>
            </a:extLst>
          </p:cNvPr>
          <p:cNvSpPr/>
          <p:nvPr/>
        </p:nvSpPr>
        <p:spPr>
          <a:xfrm>
            <a:off x="14881421" y="5595387"/>
            <a:ext cx="1377762" cy="1377762"/>
          </a:xfrm>
          <a:prstGeom prst="ellipse">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xmlns="" id="{4F7A58B8-66A5-F134-16EC-CF6CDA645CDA}"/>
              </a:ext>
            </a:extLst>
          </p:cNvPr>
          <p:cNvSpPr/>
          <p:nvPr/>
        </p:nvSpPr>
        <p:spPr>
          <a:xfrm>
            <a:off x="14969139" y="568310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TextBox 185">
            <a:extLst>
              <a:ext uri="{FF2B5EF4-FFF2-40B4-BE49-F238E27FC236}">
                <a16:creationId xmlns:a16="http://schemas.microsoft.com/office/drawing/2014/main" xmlns="" id="{A46ACEA0-DEFF-AD36-4DD8-3C9F0D38A1E5}"/>
              </a:ext>
            </a:extLst>
          </p:cNvPr>
          <p:cNvSpPr txBox="1"/>
          <p:nvPr/>
        </p:nvSpPr>
        <p:spPr>
          <a:xfrm>
            <a:off x="14432571" y="7244679"/>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 completion</a:t>
            </a:r>
          </a:p>
        </p:txBody>
      </p:sp>
      <p:sp>
        <p:nvSpPr>
          <p:cNvPr id="187" name="Oval 186">
            <a:extLst>
              <a:ext uri="{FF2B5EF4-FFF2-40B4-BE49-F238E27FC236}">
                <a16:creationId xmlns:a16="http://schemas.microsoft.com/office/drawing/2014/main" xmlns="" id="{544B8A71-890C-CAC5-63B8-8BFE9E760369}"/>
              </a:ext>
            </a:extLst>
          </p:cNvPr>
          <p:cNvSpPr/>
          <p:nvPr/>
        </p:nvSpPr>
        <p:spPr>
          <a:xfrm>
            <a:off x="17893217" y="3403415"/>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xmlns="" id="{802D52D3-D7FD-74D0-6DAF-9ABCFB4488B2}"/>
              </a:ext>
            </a:extLst>
          </p:cNvPr>
          <p:cNvSpPr/>
          <p:nvPr/>
        </p:nvSpPr>
        <p:spPr>
          <a:xfrm>
            <a:off x="17969286" y="3479484"/>
            <a:ext cx="1377762" cy="13777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Oval 188">
            <a:extLst>
              <a:ext uri="{FF2B5EF4-FFF2-40B4-BE49-F238E27FC236}">
                <a16:creationId xmlns:a16="http://schemas.microsoft.com/office/drawing/2014/main" xmlns="" id="{F6AB5CF8-68C4-F102-C95A-7B12A96FFC15}"/>
              </a:ext>
            </a:extLst>
          </p:cNvPr>
          <p:cNvSpPr/>
          <p:nvPr/>
        </p:nvSpPr>
        <p:spPr>
          <a:xfrm>
            <a:off x="18057004" y="3567202"/>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TextBox 189">
            <a:extLst>
              <a:ext uri="{FF2B5EF4-FFF2-40B4-BE49-F238E27FC236}">
                <a16:creationId xmlns:a16="http://schemas.microsoft.com/office/drawing/2014/main" xmlns="" id="{4B9ECEF5-F61F-2B12-C563-28C1E8EF7227}"/>
              </a:ext>
            </a:extLst>
          </p:cNvPr>
          <p:cNvSpPr txBox="1"/>
          <p:nvPr/>
        </p:nvSpPr>
        <p:spPr>
          <a:xfrm>
            <a:off x="17597454" y="4921681"/>
            <a:ext cx="2249116" cy="1569660"/>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Reject request (To create new request &amp; start over)</a:t>
            </a:r>
          </a:p>
        </p:txBody>
      </p:sp>
      <p:sp>
        <p:nvSpPr>
          <p:cNvPr id="191" name="Oval 190">
            <a:extLst>
              <a:ext uri="{FF2B5EF4-FFF2-40B4-BE49-F238E27FC236}">
                <a16:creationId xmlns:a16="http://schemas.microsoft.com/office/drawing/2014/main" xmlns="" id="{7578B563-802C-03AB-1ABF-B1E2B8927D0C}"/>
              </a:ext>
            </a:extLst>
          </p:cNvPr>
          <p:cNvSpPr/>
          <p:nvPr/>
        </p:nvSpPr>
        <p:spPr>
          <a:xfrm>
            <a:off x="17961052" y="7172858"/>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xmlns="" id="{BAE6D109-FD91-5088-75F1-09711A2F3801}"/>
              </a:ext>
            </a:extLst>
          </p:cNvPr>
          <p:cNvSpPr/>
          <p:nvPr/>
        </p:nvSpPr>
        <p:spPr>
          <a:xfrm>
            <a:off x="18037121" y="7248927"/>
            <a:ext cx="1377762" cy="1377762"/>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xmlns="" id="{35355511-F930-ABD5-06CA-2DC4158E11B2}"/>
              </a:ext>
            </a:extLst>
          </p:cNvPr>
          <p:cNvSpPr/>
          <p:nvPr/>
        </p:nvSpPr>
        <p:spPr>
          <a:xfrm>
            <a:off x="18124839" y="7336645"/>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TextBox 193">
            <a:extLst>
              <a:ext uri="{FF2B5EF4-FFF2-40B4-BE49-F238E27FC236}">
                <a16:creationId xmlns:a16="http://schemas.microsoft.com/office/drawing/2014/main" xmlns="" id="{D7FB667A-1B1C-5188-4091-79C0B439FF87}"/>
              </a:ext>
            </a:extLst>
          </p:cNvPr>
          <p:cNvSpPr txBox="1"/>
          <p:nvPr/>
        </p:nvSpPr>
        <p:spPr>
          <a:xfrm>
            <a:off x="17650720" y="8669024"/>
            <a:ext cx="2249116" cy="461665"/>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Request close</a:t>
            </a:r>
          </a:p>
        </p:txBody>
      </p:sp>
      <p:sp>
        <p:nvSpPr>
          <p:cNvPr id="195" name="Oval 194">
            <a:extLst>
              <a:ext uri="{FF2B5EF4-FFF2-40B4-BE49-F238E27FC236}">
                <a16:creationId xmlns:a16="http://schemas.microsoft.com/office/drawing/2014/main" xmlns="" id="{DAF390BE-707D-81CD-2086-917C2B7199ED}"/>
              </a:ext>
            </a:extLst>
          </p:cNvPr>
          <p:cNvSpPr/>
          <p:nvPr/>
        </p:nvSpPr>
        <p:spPr>
          <a:xfrm>
            <a:off x="20567731"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xmlns="" id="{4B4906F1-6E71-3B37-602D-80F75D9B877B}"/>
              </a:ext>
            </a:extLst>
          </p:cNvPr>
          <p:cNvSpPr/>
          <p:nvPr/>
        </p:nvSpPr>
        <p:spPr>
          <a:xfrm>
            <a:off x="20643800" y="9558480"/>
            <a:ext cx="1377762" cy="13777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xmlns="" id="{22919B35-86C4-8915-C2BE-BF93D3E975C5}"/>
              </a:ext>
            </a:extLst>
          </p:cNvPr>
          <p:cNvSpPr/>
          <p:nvPr/>
        </p:nvSpPr>
        <p:spPr>
          <a:xfrm>
            <a:off x="20731518"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TextBox 197">
            <a:extLst>
              <a:ext uri="{FF2B5EF4-FFF2-40B4-BE49-F238E27FC236}">
                <a16:creationId xmlns:a16="http://schemas.microsoft.com/office/drawing/2014/main" xmlns="" id="{8298B83F-C1FB-022C-F1C2-60957A12415B}"/>
              </a:ext>
            </a:extLst>
          </p:cNvPr>
          <p:cNvSpPr txBox="1"/>
          <p:nvPr/>
        </p:nvSpPr>
        <p:spPr>
          <a:xfrm>
            <a:off x="20215949" y="10048012"/>
            <a:ext cx="2249116" cy="398699"/>
          </a:xfrm>
          <a:prstGeom prst="rect">
            <a:avLst/>
          </a:prstGeom>
          <a:noFill/>
        </p:spPr>
        <p:txBody>
          <a:bodyPr wrap="square" rtlCol="0">
            <a:spAutoFit/>
          </a:bodyPr>
          <a:lstStyle/>
          <a:p>
            <a:pPr algn="ctr"/>
            <a:r>
              <a:rPr lang="en-US" sz="1800" b="1" dirty="0">
                <a:solidFill>
                  <a:srgbClr val="00B0F0"/>
                </a:solidFill>
                <a:latin typeface="Montserrat" pitchFamily="2" charset="0"/>
              </a:rPr>
              <a:t>End</a:t>
            </a:r>
          </a:p>
        </p:txBody>
      </p:sp>
      <p:sp>
        <p:nvSpPr>
          <p:cNvPr id="199" name="TextBox 198">
            <a:extLst>
              <a:ext uri="{FF2B5EF4-FFF2-40B4-BE49-F238E27FC236}">
                <a16:creationId xmlns:a16="http://schemas.microsoft.com/office/drawing/2014/main" xmlns="" id="{A04D3211-8DF6-4B13-7A78-DF60EBF0C6D3}"/>
              </a:ext>
            </a:extLst>
          </p:cNvPr>
          <p:cNvSpPr txBox="1"/>
          <p:nvPr/>
        </p:nvSpPr>
        <p:spPr>
          <a:xfrm>
            <a:off x="4931156" y="11564760"/>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sp>
        <p:nvSpPr>
          <p:cNvPr id="200" name="TextBox 199">
            <a:extLst>
              <a:ext uri="{FF2B5EF4-FFF2-40B4-BE49-F238E27FC236}">
                <a16:creationId xmlns:a16="http://schemas.microsoft.com/office/drawing/2014/main" xmlns="" id="{BA2CDB17-1EB5-F96A-26CF-61C762D79269}"/>
              </a:ext>
            </a:extLst>
          </p:cNvPr>
          <p:cNvSpPr txBox="1"/>
          <p:nvPr/>
        </p:nvSpPr>
        <p:spPr>
          <a:xfrm>
            <a:off x="4860536" y="6822840"/>
            <a:ext cx="2249116" cy="1200329"/>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 Existing system</a:t>
            </a:r>
          </a:p>
        </p:txBody>
      </p:sp>
      <p:sp>
        <p:nvSpPr>
          <p:cNvPr id="201" name="TextBox 200">
            <a:extLst>
              <a:ext uri="{FF2B5EF4-FFF2-40B4-BE49-F238E27FC236}">
                <a16:creationId xmlns:a16="http://schemas.microsoft.com/office/drawing/2014/main" xmlns="" id="{3D0ACE21-3506-6951-4002-B0003BD53D06}"/>
              </a:ext>
            </a:extLst>
          </p:cNvPr>
          <p:cNvSpPr txBox="1"/>
          <p:nvPr/>
        </p:nvSpPr>
        <p:spPr>
          <a:xfrm>
            <a:off x="4872685" y="2751785"/>
            <a:ext cx="2249116" cy="830997"/>
          </a:xfrm>
          <a:prstGeom prst="rect">
            <a:avLst/>
          </a:prstGeom>
          <a:noFill/>
        </p:spPr>
        <p:txBody>
          <a:bodyPr wrap="square" rtlCol="0">
            <a:spAutoFit/>
          </a:bodyPr>
          <a:lstStyle/>
          <a:p>
            <a:pPr algn="ctr">
              <a:lnSpc>
                <a:spcPct val="100000"/>
              </a:lnSpc>
            </a:pPr>
            <a:r>
              <a:rPr lang="en-US" b="1" dirty="0">
                <a:solidFill>
                  <a:srgbClr val="1B335F"/>
                </a:solidFill>
                <a:latin typeface="Calibri" panose="020F0502020204030204" pitchFamily="34" charset="0"/>
                <a:cs typeface="Calibri" panose="020F0502020204030204" pitchFamily="34" charset="0"/>
              </a:rPr>
              <a:t>Medium : </a:t>
            </a:r>
          </a:p>
          <a:p>
            <a:pPr algn="ctr">
              <a:lnSpc>
                <a:spcPct val="100000"/>
              </a:lnSpc>
            </a:pPr>
            <a:r>
              <a:rPr lang="en-US" b="1" dirty="0">
                <a:solidFill>
                  <a:srgbClr val="1B335F"/>
                </a:solidFill>
                <a:latin typeface="Calibri" panose="020F0502020204030204" pitchFamily="34" charset="0"/>
                <a:cs typeface="Calibri" panose="020F0502020204030204" pitchFamily="34" charset="0"/>
              </a:rPr>
              <a:t>Calls, Email</a:t>
            </a:r>
          </a:p>
        </p:txBody>
      </p:sp>
      <p:cxnSp>
        <p:nvCxnSpPr>
          <p:cNvPr id="202" name="Straight Arrow Connector 201">
            <a:extLst>
              <a:ext uri="{FF2B5EF4-FFF2-40B4-BE49-F238E27FC236}">
                <a16:creationId xmlns:a16="http://schemas.microsoft.com/office/drawing/2014/main" xmlns="" id="{34E64CC7-BCAD-B22C-9004-EC83D751543D}"/>
              </a:ext>
            </a:extLst>
          </p:cNvPr>
          <p:cNvCxnSpPr>
            <a:cxnSpLocks/>
            <a:stCxn id="155" idx="4"/>
            <a:endCxn id="158" idx="0"/>
          </p:cNvCxnSpPr>
          <p:nvPr/>
        </p:nvCxnSpPr>
        <p:spPr>
          <a:xfrm>
            <a:off x="2629937" y="3878251"/>
            <a:ext cx="0" cy="2892354"/>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3" name="Connector: Elbow 138">
            <a:extLst>
              <a:ext uri="{FF2B5EF4-FFF2-40B4-BE49-F238E27FC236}">
                <a16:creationId xmlns:a16="http://schemas.microsoft.com/office/drawing/2014/main" xmlns="" id="{73A1D695-53D5-DAC9-C1FF-ACB15936383D}"/>
              </a:ext>
            </a:extLst>
          </p:cNvPr>
          <p:cNvCxnSpPr>
            <a:cxnSpLocks/>
            <a:endCxn id="201" idx="1"/>
          </p:cNvCxnSpPr>
          <p:nvPr/>
        </p:nvCxnSpPr>
        <p:spPr>
          <a:xfrm rot="5400000" flipH="1" flipV="1">
            <a:off x="2416052" y="5070662"/>
            <a:ext cx="4360011" cy="55325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4" name="Connector: Elbow 140">
            <a:extLst>
              <a:ext uri="{FF2B5EF4-FFF2-40B4-BE49-F238E27FC236}">
                <a16:creationId xmlns:a16="http://schemas.microsoft.com/office/drawing/2014/main" xmlns="" id="{F7CF7A1C-781D-801B-6A33-8EC1D6A4FDBB}"/>
              </a:ext>
            </a:extLst>
          </p:cNvPr>
          <p:cNvCxnSpPr>
            <a:cxnSpLocks/>
          </p:cNvCxnSpPr>
          <p:nvPr/>
        </p:nvCxnSpPr>
        <p:spPr>
          <a:xfrm rot="16200000" flipH="1">
            <a:off x="2383501" y="9452671"/>
            <a:ext cx="4464034" cy="59217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5" name="Straight Arrow Connector 204">
            <a:extLst>
              <a:ext uri="{FF2B5EF4-FFF2-40B4-BE49-F238E27FC236}">
                <a16:creationId xmlns:a16="http://schemas.microsoft.com/office/drawing/2014/main" xmlns="" id="{21BE6E8B-9335-30C3-456D-08F6F26C425E}"/>
              </a:ext>
            </a:extLst>
          </p:cNvPr>
          <p:cNvCxnSpPr>
            <a:cxnSpLocks/>
            <a:stCxn id="158" idx="6"/>
            <a:endCxn id="200" idx="1"/>
          </p:cNvCxnSpPr>
          <p:nvPr/>
        </p:nvCxnSpPr>
        <p:spPr>
          <a:xfrm flipV="1">
            <a:off x="3394887" y="7423005"/>
            <a:ext cx="1465649" cy="11255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7" name="Straight Arrow Connector 206">
            <a:extLst>
              <a:ext uri="{FF2B5EF4-FFF2-40B4-BE49-F238E27FC236}">
                <a16:creationId xmlns:a16="http://schemas.microsoft.com/office/drawing/2014/main" xmlns="" id="{59B25617-5A00-9405-1585-BF88D458A65C}"/>
              </a:ext>
            </a:extLst>
          </p:cNvPr>
          <p:cNvCxnSpPr>
            <a:cxnSpLocks/>
            <a:endCxn id="166" idx="2"/>
          </p:cNvCxnSpPr>
          <p:nvPr/>
        </p:nvCxnSpPr>
        <p:spPr>
          <a:xfrm>
            <a:off x="7130434" y="7516742"/>
            <a:ext cx="667876"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8" name="Straight Arrow Connector 207">
            <a:extLst>
              <a:ext uri="{FF2B5EF4-FFF2-40B4-BE49-F238E27FC236}">
                <a16:creationId xmlns:a16="http://schemas.microsoft.com/office/drawing/2014/main" xmlns="" id="{CCF02BC7-4146-3D65-FC93-ABB36491FF2F}"/>
              </a:ext>
            </a:extLst>
          </p:cNvPr>
          <p:cNvCxnSpPr>
            <a:cxnSpLocks/>
            <a:endCxn id="162" idx="2"/>
          </p:cNvCxnSpPr>
          <p:nvPr/>
        </p:nvCxnSpPr>
        <p:spPr>
          <a:xfrm flipV="1">
            <a:off x="7201054" y="12035287"/>
            <a:ext cx="597256" cy="405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9" name="Connector: Elbow 148">
            <a:extLst>
              <a:ext uri="{FF2B5EF4-FFF2-40B4-BE49-F238E27FC236}">
                <a16:creationId xmlns:a16="http://schemas.microsoft.com/office/drawing/2014/main" xmlns="" id="{2122C331-DB18-AFB2-35CC-E1751B5F1B54}"/>
              </a:ext>
            </a:extLst>
          </p:cNvPr>
          <p:cNvCxnSpPr>
            <a:cxnSpLocks/>
            <a:stCxn id="170" idx="6"/>
            <a:endCxn id="174" idx="2"/>
          </p:cNvCxnSpPr>
          <p:nvPr/>
        </p:nvCxnSpPr>
        <p:spPr>
          <a:xfrm>
            <a:off x="9328210" y="3227882"/>
            <a:ext cx="2166784" cy="963552"/>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0" name="Connector: Elbow 150">
            <a:extLst>
              <a:ext uri="{FF2B5EF4-FFF2-40B4-BE49-F238E27FC236}">
                <a16:creationId xmlns:a16="http://schemas.microsoft.com/office/drawing/2014/main" xmlns="" id="{255F3D9A-4F64-BFC1-C6E2-72FC93D2AD5D}"/>
              </a:ext>
            </a:extLst>
          </p:cNvPr>
          <p:cNvCxnSpPr>
            <a:cxnSpLocks/>
            <a:stCxn id="166" idx="6"/>
            <a:endCxn id="179" idx="2"/>
          </p:cNvCxnSpPr>
          <p:nvPr/>
        </p:nvCxnSpPr>
        <p:spPr>
          <a:xfrm>
            <a:off x="9328210" y="7516742"/>
            <a:ext cx="2242853" cy="306352"/>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1" name="Connector: Elbow 152">
            <a:extLst>
              <a:ext uri="{FF2B5EF4-FFF2-40B4-BE49-F238E27FC236}">
                <a16:creationId xmlns:a16="http://schemas.microsoft.com/office/drawing/2014/main" xmlns="" id="{0DEB14D6-6BB7-9F06-635C-BDDA56F0BBFC}"/>
              </a:ext>
            </a:extLst>
          </p:cNvPr>
          <p:cNvCxnSpPr>
            <a:cxnSpLocks/>
            <a:stCxn id="162" idx="6"/>
            <a:endCxn id="226" idx="2"/>
          </p:cNvCxnSpPr>
          <p:nvPr/>
        </p:nvCxnSpPr>
        <p:spPr>
          <a:xfrm flipV="1">
            <a:off x="9328210" y="10247361"/>
            <a:ext cx="2166784" cy="17879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2" name="Connector: Elbow 154">
            <a:extLst>
              <a:ext uri="{FF2B5EF4-FFF2-40B4-BE49-F238E27FC236}">
                <a16:creationId xmlns:a16="http://schemas.microsoft.com/office/drawing/2014/main" xmlns="" id="{455FD469-6782-035E-E7F5-808CCFFEC820}"/>
              </a:ext>
            </a:extLst>
          </p:cNvPr>
          <p:cNvCxnSpPr>
            <a:cxnSpLocks/>
            <a:stCxn id="174" idx="6"/>
            <a:endCxn id="183" idx="2"/>
          </p:cNvCxnSpPr>
          <p:nvPr/>
        </p:nvCxnSpPr>
        <p:spPr>
          <a:xfrm>
            <a:off x="13024894" y="4191434"/>
            <a:ext cx="1780458" cy="2092834"/>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3" name="Connector: Elbow 156">
            <a:extLst>
              <a:ext uri="{FF2B5EF4-FFF2-40B4-BE49-F238E27FC236}">
                <a16:creationId xmlns:a16="http://schemas.microsoft.com/office/drawing/2014/main" xmlns="" id="{50347C61-C218-79C5-DEBB-4B00E20BF461}"/>
              </a:ext>
            </a:extLst>
          </p:cNvPr>
          <p:cNvCxnSpPr>
            <a:cxnSpLocks/>
            <a:stCxn id="178" idx="6"/>
            <a:endCxn id="183" idx="2"/>
          </p:cNvCxnSpPr>
          <p:nvPr/>
        </p:nvCxnSpPr>
        <p:spPr>
          <a:xfrm flipV="1">
            <a:off x="13024894" y="6284268"/>
            <a:ext cx="1780458" cy="1538826"/>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5" name="Connector: Elbow 160">
            <a:extLst>
              <a:ext uri="{FF2B5EF4-FFF2-40B4-BE49-F238E27FC236}">
                <a16:creationId xmlns:a16="http://schemas.microsoft.com/office/drawing/2014/main" xmlns="" id="{A95E2CAC-6E3C-5298-BEF5-870456E4D833}"/>
              </a:ext>
            </a:extLst>
          </p:cNvPr>
          <p:cNvCxnSpPr>
            <a:cxnSpLocks/>
            <a:stCxn id="183" idx="6"/>
            <a:endCxn id="191" idx="2"/>
          </p:cNvCxnSpPr>
          <p:nvPr/>
        </p:nvCxnSpPr>
        <p:spPr>
          <a:xfrm>
            <a:off x="16335252" y="6284268"/>
            <a:ext cx="1625800" cy="1653540"/>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16" name="Connector: Elbow 162">
            <a:extLst>
              <a:ext uri="{FF2B5EF4-FFF2-40B4-BE49-F238E27FC236}">
                <a16:creationId xmlns:a16="http://schemas.microsoft.com/office/drawing/2014/main" xmlns="" id="{015F11C9-0098-1236-255C-7D1D92563C91}"/>
              </a:ext>
            </a:extLst>
          </p:cNvPr>
          <p:cNvCxnSpPr>
            <a:cxnSpLocks/>
            <a:stCxn id="187" idx="6"/>
            <a:endCxn id="195" idx="0"/>
          </p:cNvCxnSpPr>
          <p:nvPr/>
        </p:nvCxnSpPr>
        <p:spPr>
          <a:xfrm>
            <a:off x="19423117" y="4168365"/>
            <a:ext cx="1909564" cy="5314046"/>
          </a:xfrm>
          <a:prstGeom prst="bentConnector2">
            <a:avLst/>
          </a:prstGeom>
          <a:ln>
            <a:tailEnd type="triangle"/>
          </a:ln>
        </p:spPr>
        <p:style>
          <a:lnRef idx="1">
            <a:schemeClr val="accent3"/>
          </a:lnRef>
          <a:fillRef idx="0">
            <a:schemeClr val="accent3"/>
          </a:fillRef>
          <a:effectRef idx="0">
            <a:schemeClr val="accent3"/>
          </a:effectRef>
          <a:fontRef idx="minor">
            <a:schemeClr val="tx1"/>
          </a:fontRef>
        </p:style>
      </p:cxnSp>
      <p:sp>
        <p:nvSpPr>
          <p:cNvPr id="217" name="TextBox 216">
            <a:extLst>
              <a:ext uri="{FF2B5EF4-FFF2-40B4-BE49-F238E27FC236}">
                <a16:creationId xmlns:a16="http://schemas.microsoft.com/office/drawing/2014/main" xmlns="" id="{62C5CABA-29BF-28FE-823D-23B4EE0DC0DC}"/>
              </a:ext>
            </a:extLst>
          </p:cNvPr>
          <p:cNvSpPr txBox="1"/>
          <p:nvPr/>
        </p:nvSpPr>
        <p:spPr>
          <a:xfrm>
            <a:off x="11407809" y="1339516"/>
            <a:ext cx="758832" cy="245580"/>
          </a:xfrm>
          <a:prstGeom prst="rect">
            <a:avLst/>
          </a:prstGeom>
          <a:noFill/>
        </p:spPr>
        <p:txBody>
          <a:bodyPr wrap="square" rtlCol="0">
            <a:spAutoFit/>
          </a:bodyPr>
          <a:lstStyle/>
          <a:p>
            <a:r>
              <a:rPr lang="en-US" sz="900" dirty="0">
                <a:solidFill>
                  <a:schemeClr val="accent2">
                    <a:lumMod val="50000"/>
                  </a:schemeClr>
                </a:solidFill>
                <a:latin typeface="TT Hoves Pro Trial DemiBold" panose="020B0003020000020203" pitchFamily="34" charset="0"/>
              </a:rPr>
              <a:t>04</a:t>
            </a:r>
          </a:p>
        </p:txBody>
      </p:sp>
      <p:pic>
        <p:nvPicPr>
          <p:cNvPr id="218" name="Graphic 17">
            <a:extLst>
              <a:ext uri="{FF2B5EF4-FFF2-40B4-BE49-F238E27FC236}">
                <a16:creationId xmlns:a16="http://schemas.microsoft.com/office/drawing/2014/main" xmlns="" id="{365E1231-C478-A846-AE6B-EECCD698E3D4}"/>
              </a:ext>
            </a:extLst>
          </p:cNvPr>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9441" y="2924063"/>
            <a:ext cx="607638" cy="607638"/>
          </a:xfrm>
          <a:prstGeom prst="rect">
            <a:avLst/>
          </a:prstGeom>
          <a:noFill/>
        </p:spPr>
      </p:pic>
      <p:pic>
        <p:nvPicPr>
          <p:cNvPr id="219" name="Graphic 20">
            <a:extLst>
              <a:ext uri="{FF2B5EF4-FFF2-40B4-BE49-F238E27FC236}">
                <a16:creationId xmlns:a16="http://schemas.microsoft.com/office/drawing/2014/main" xmlns="" id="{788081CE-0804-35DA-B7C4-71C8714DBE04}"/>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98016" y="7210999"/>
            <a:ext cx="683170" cy="683170"/>
          </a:xfrm>
          <a:prstGeom prst="rect">
            <a:avLst/>
          </a:prstGeom>
          <a:noFill/>
        </p:spPr>
      </p:pic>
      <p:pic>
        <p:nvPicPr>
          <p:cNvPr id="220" name="Graphic 22">
            <a:extLst>
              <a:ext uri="{FF2B5EF4-FFF2-40B4-BE49-F238E27FC236}">
                <a16:creationId xmlns:a16="http://schemas.microsoft.com/office/drawing/2014/main" xmlns="" id="{2DBE256A-2868-4ED3-656C-65983F1A1B77}"/>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30185" y="7171065"/>
            <a:ext cx="666150" cy="666150"/>
          </a:xfrm>
          <a:prstGeom prst="rect">
            <a:avLst/>
          </a:prstGeom>
          <a:noFill/>
        </p:spPr>
      </p:pic>
      <p:pic>
        <p:nvPicPr>
          <p:cNvPr id="221" name="Graphic 72">
            <a:extLst>
              <a:ext uri="{FF2B5EF4-FFF2-40B4-BE49-F238E27FC236}">
                <a16:creationId xmlns:a16="http://schemas.microsoft.com/office/drawing/2014/main" xmlns="" id="{C60EEAF2-73E3-BFAC-8206-961F0FF7F678}"/>
              </a:ext>
            </a:extLst>
          </p:cNvPr>
          <p:cNvPicPr>
            <a:picLocks noChangeAspect="1"/>
          </p:cNvPicPr>
          <p:nvPr/>
        </p:nvPicPr>
        <p:blipFill>
          <a:blip r:embed="rId10"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252744" y="11724771"/>
            <a:ext cx="621032" cy="621032"/>
          </a:xfrm>
          <a:prstGeom prst="rect">
            <a:avLst/>
          </a:prstGeom>
          <a:noFill/>
        </p:spPr>
      </p:pic>
      <p:pic>
        <p:nvPicPr>
          <p:cNvPr id="222" name="Graphic 74">
            <a:extLst>
              <a:ext uri="{FF2B5EF4-FFF2-40B4-BE49-F238E27FC236}">
                <a16:creationId xmlns:a16="http://schemas.microsoft.com/office/drawing/2014/main" xmlns="" id="{4323BFBE-BA27-B3C5-46FD-D306CC7CDCE4}"/>
              </a:ext>
            </a:extLst>
          </p:cNvPr>
          <p:cNvPicPr>
            <a:picLocks noChangeAspect="1"/>
          </p:cNvPicPr>
          <p:nvPr/>
        </p:nvPicPr>
        <p:blipFill>
          <a:blip r:embed="rId11"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46043" y="3872386"/>
            <a:ext cx="624248" cy="624248"/>
          </a:xfrm>
          <a:prstGeom prst="rect">
            <a:avLst/>
          </a:prstGeom>
          <a:noFill/>
        </p:spPr>
      </p:pic>
      <p:pic>
        <p:nvPicPr>
          <p:cNvPr id="223" name="Graphic 76">
            <a:extLst>
              <a:ext uri="{FF2B5EF4-FFF2-40B4-BE49-F238E27FC236}">
                <a16:creationId xmlns:a16="http://schemas.microsoft.com/office/drawing/2014/main" xmlns="" id="{E7235172-B27E-84E6-83AA-74217926D380}"/>
              </a:ext>
            </a:extLst>
          </p:cNvPr>
          <p:cNvPicPr>
            <a:picLocks noChangeAspect="1"/>
          </p:cNvPicPr>
          <p:nvPr/>
        </p:nvPicPr>
        <p:blipFill>
          <a:blip r:embed="rId1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1892625" y="3832083"/>
            <a:ext cx="734638" cy="734638"/>
          </a:xfrm>
          <a:prstGeom prst="rect">
            <a:avLst/>
          </a:prstGeom>
          <a:noFill/>
        </p:spPr>
      </p:pic>
      <p:pic>
        <p:nvPicPr>
          <p:cNvPr id="224" name="Graphic 78">
            <a:extLst>
              <a:ext uri="{FF2B5EF4-FFF2-40B4-BE49-F238E27FC236}">
                <a16:creationId xmlns:a16="http://schemas.microsoft.com/office/drawing/2014/main" xmlns="" id="{74D801DE-D2FC-B49C-FE63-53CA4B245103}"/>
              </a:ext>
            </a:extLst>
          </p:cNvPr>
          <p:cNvPicPr>
            <a:picLocks noChangeAspect="1"/>
          </p:cNvPicPr>
          <p:nvPr/>
        </p:nvPicPr>
        <p:blipFill>
          <a:blip r:embed="rId1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5230857" y="5935401"/>
            <a:ext cx="697734" cy="697734"/>
          </a:xfrm>
          <a:prstGeom prst="rect">
            <a:avLst/>
          </a:prstGeom>
          <a:noFill/>
        </p:spPr>
      </p:pic>
      <p:pic>
        <p:nvPicPr>
          <p:cNvPr id="225" name="Graphic 82">
            <a:extLst>
              <a:ext uri="{FF2B5EF4-FFF2-40B4-BE49-F238E27FC236}">
                <a16:creationId xmlns:a16="http://schemas.microsoft.com/office/drawing/2014/main" xmlns="" id="{F84519FB-928A-7B84-1440-45FB68CEF5B4}"/>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417950" y="7635274"/>
            <a:ext cx="596010" cy="596010"/>
          </a:xfrm>
          <a:prstGeom prst="rect">
            <a:avLst/>
          </a:prstGeom>
          <a:noFill/>
        </p:spPr>
      </p:pic>
      <p:sp>
        <p:nvSpPr>
          <p:cNvPr id="226" name="Oval 225">
            <a:extLst>
              <a:ext uri="{FF2B5EF4-FFF2-40B4-BE49-F238E27FC236}">
                <a16:creationId xmlns:a16="http://schemas.microsoft.com/office/drawing/2014/main" xmlns="" id="{6E2A61FA-B8FD-1276-3581-639CCFB093C1}"/>
              </a:ext>
            </a:extLst>
          </p:cNvPr>
          <p:cNvSpPr/>
          <p:nvPr/>
        </p:nvSpPr>
        <p:spPr>
          <a:xfrm>
            <a:off x="11494994" y="9482411"/>
            <a:ext cx="1529900" cy="152990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Oval 226">
            <a:extLst>
              <a:ext uri="{FF2B5EF4-FFF2-40B4-BE49-F238E27FC236}">
                <a16:creationId xmlns:a16="http://schemas.microsoft.com/office/drawing/2014/main" xmlns="" id="{62642257-CCBB-E9FB-74A6-617FCD45C93B}"/>
              </a:ext>
            </a:extLst>
          </p:cNvPr>
          <p:cNvSpPr/>
          <p:nvPr/>
        </p:nvSpPr>
        <p:spPr>
          <a:xfrm>
            <a:off x="11571063" y="9558480"/>
            <a:ext cx="1377762" cy="13777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8" name="Oval 227">
            <a:extLst>
              <a:ext uri="{FF2B5EF4-FFF2-40B4-BE49-F238E27FC236}">
                <a16:creationId xmlns:a16="http://schemas.microsoft.com/office/drawing/2014/main" xmlns="" id="{C7B9C95C-5C8D-3D5B-E8D1-AC04B077A47C}"/>
              </a:ext>
            </a:extLst>
          </p:cNvPr>
          <p:cNvSpPr/>
          <p:nvPr/>
        </p:nvSpPr>
        <p:spPr>
          <a:xfrm>
            <a:off x="11658781" y="9646198"/>
            <a:ext cx="1202326" cy="120232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2" name="Straight Arrow Connector 291">
            <a:extLst>
              <a:ext uri="{FF2B5EF4-FFF2-40B4-BE49-F238E27FC236}">
                <a16:creationId xmlns:a16="http://schemas.microsoft.com/office/drawing/2014/main" xmlns="" id="{BC2BE819-7386-C9F5-4E1B-E76F84BA1EB7}"/>
              </a:ext>
            </a:extLst>
          </p:cNvPr>
          <p:cNvCxnSpPr>
            <a:cxnSpLocks/>
            <a:endCxn id="170" idx="2"/>
          </p:cNvCxnSpPr>
          <p:nvPr/>
        </p:nvCxnSpPr>
        <p:spPr>
          <a:xfrm>
            <a:off x="7142583" y="3226371"/>
            <a:ext cx="655727" cy="1511"/>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97" name="Connector: Elbow 160">
            <a:extLst>
              <a:ext uri="{FF2B5EF4-FFF2-40B4-BE49-F238E27FC236}">
                <a16:creationId xmlns:a16="http://schemas.microsoft.com/office/drawing/2014/main" xmlns="" id="{6C592F6E-EC2F-6907-8BAB-A381A05C0FDC}"/>
              </a:ext>
            </a:extLst>
          </p:cNvPr>
          <p:cNvCxnSpPr>
            <a:cxnSpLocks/>
            <a:stCxn id="183" idx="6"/>
            <a:endCxn id="187" idx="2"/>
          </p:cNvCxnSpPr>
          <p:nvPr/>
        </p:nvCxnSpPr>
        <p:spPr>
          <a:xfrm flipV="1">
            <a:off x="16335252" y="4168365"/>
            <a:ext cx="1557965" cy="2115903"/>
          </a:xfrm>
          <a:prstGeom prst="bentConnector3">
            <a:avLst>
              <a:gd name="adj1" fmla="val 50000"/>
            </a:avLst>
          </a:prstGeom>
          <a:ln>
            <a:tailEnd type="triangle"/>
          </a:ln>
        </p:spPr>
        <p:style>
          <a:lnRef idx="1">
            <a:schemeClr val="accent3"/>
          </a:lnRef>
          <a:fillRef idx="0">
            <a:schemeClr val="accent3"/>
          </a:fillRef>
          <a:effectRef idx="0">
            <a:schemeClr val="accent3"/>
          </a:effectRef>
          <a:fontRef idx="minor">
            <a:schemeClr val="tx1"/>
          </a:fontRef>
        </p:style>
      </p:cxnSp>
      <p:grpSp>
        <p:nvGrpSpPr>
          <p:cNvPr id="334" name="Group 333">
            <a:extLst>
              <a:ext uri="{FF2B5EF4-FFF2-40B4-BE49-F238E27FC236}">
                <a16:creationId xmlns:a16="http://schemas.microsoft.com/office/drawing/2014/main" xmlns="" id="{1F71DF61-0ADB-1248-E7B6-2D03331EE681}"/>
              </a:ext>
            </a:extLst>
          </p:cNvPr>
          <p:cNvGrpSpPr/>
          <p:nvPr/>
        </p:nvGrpSpPr>
        <p:grpSpPr>
          <a:xfrm>
            <a:off x="11921468" y="9894067"/>
            <a:ext cx="672502" cy="666832"/>
            <a:chOff x="14371908" y="7823027"/>
            <a:chExt cx="510887" cy="506581"/>
          </a:xfrm>
        </p:grpSpPr>
        <p:sp>
          <p:nvSpPr>
            <p:cNvPr id="325" name="Freeform 155">
              <a:extLst>
                <a:ext uri="{FF2B5EF4-FFF2-40B4-BE49-F238E27FC236}">
                  <a16:creationId xmlns:a16="http://schemas.microsoft.com/office/drawing/2014/main" xmlns="" id="{13CD26E4-52C3-CED9-AF9A-F7FD2099A574}"/>
                </a:ext>
              </a:extLst>
            </p:cNvPr>
            <p:cNvSpPr>
              <a:spLocks noEditPoints="1"/>
            </p:cNvSpPr>
            <p:nvPr/>
          </p:nvSpPr>
          <p:spPr bwMode="auto">
            <a:xfrm>
              <a:off x="14371908" y="7823027"/>
              <a:ext cx="510887" cy="506581"/>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326" name="Freeform 156">
              <a:extLst>
                <a:ext uri="{FF2B5EF4-FFF2-40B4-BE49-F238E27FC236}">
                  <a16:creationId xmlns:a16="http://schemas.microsoft.com/office/drawing/2014/main" xmlns="" id="{CDDE4102-69FF-911D-BD6E-5AEECADF2B9A}"/>
                </a:ext>
              </a:extLst>
            </p:cNvPr>
            <p:cNvSpPr>
              <a:spLocks noEditPoints="1"/>
            </p:cNvSpPr>
            <p:nvPr/>
          </p:nvSpPr>
          <p:spPr bwMode="auto">
            <a:xfrm>
              <a:off x="14457866" y="7908261"/>
              <a:ext cx="338970" cy="336113"/>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noFill/>
            <a:ln>
              <a:solidFill>
                <a:schemeClr val="bg1"/>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Montserrat"/>
              </a:endParaRPr>
            </a:p>
          </p:txBody>
        </p:sp>
      </p:grpSp>
      <p:cxnSp>
        <p:nvCxnSpPr>
          <p:cNvPr id="328" name="Straight Arrow Connector 327">
            <a:extLst>
              <a:ext uri="{FF2B5EF4-FFF2-40B4-BE49-F238E27FC236}">
                <a16:creationId xmlns:a16="http://schemas.microsoft.com/office/drawing/2014/main" xmlns="" id="{8C016AB3-51DA-FDCA-89AB-FA04C52F166B}"/>
              </a:ext>
            </a:extLst>
          </p:cNvPr>
          <p:cNvCxnSpPr>
            <a:cxnSpLocks/>
            <a:stCxn id="226" idx="6"/>
          </p:cNvCxnSpPr>
          <p:nvPr/>
        </p:nvCxnSpPr>
        <p:spPr>
          <a:xfrm>
            <a:off x="13024894" y="10247361"/>
            <a:ext cx="7542837" cy="0"/>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86" name="Form">
            <a:extLst>
              <a:ext uri="{FF2B5EF4-FFF2-40B4-BE49-F238E27FC236}">
                <a16:creationId xmlns:a16="http://schemas.microsoft.com/office/drawing/2014/main" xmlns="" id="{6139FB0B-4549-213F-62F3-0737DE061447}"/>
              </a:ext>
            </a:extLst>
          </p:cNvPr>
          <p:cNvSpPr/>
          <p:nvPr/>
        </p:nvSpPr>
        <p:spPr>
          <a:xfrm>
            <a:off x="13282407" y="10122855"/>
            <a:ext cx="6473716" cy="5798101"/>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87" name="Group 86"/>
          <p:cNvGrpSpPr/>
          <p:nvPr/>
        </p:nvGrpSpPr>
        <p:grpSpPr>
          <a:xfrm>
            <a:off x="-747842" y="-14636"/>
            <a:ext cx="9985148" cy="1469360"/>
            <a:chOff x="-747842" y="-14636"/>
            <a:chExt cx="9985148" cy="1469360"/>
          </a:xfrm>
        </p:grpSpPr>
        <p:sp>
          <p:nvSpPr>
            <p:cNvPr id="88" name="Parallelogram 87"/>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89" name="Parallelogram 88"/>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0"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PREVIOUS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91" name="Group 90"/>
          <p:cNvGrpSpPr/>
          <p:nvPr/>
        </p:nvGrpSpPr>
        <p:grpSpPr>
          <a:xfrm>
            <a:off x="7832414" y="215497"/>
            <a:ext cx="1805929" cy="1684394"/>
            <a:chOff x="6815975" y="215497"/>
            <a:chExt cx="1805929" cy="1684394"/>
          </a:xfrm>
        </p:grpSpPr>
        <p:sp>
          <p:nvSpPr>
            <p:cNvPr id="92" name="Parallelogram 9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3" name="Parallelogram 9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94" name="Parallelogram 9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95" name="Form">
            <a:extLst>
              <a:ext uri="{FF2B5EF4-FFF2-40B4-BE49-F238E27FC236}">
                <a16:creationId xmlns:a16="http://schemas.microsoft.com/office/drawing/2014/main" xmlns="" id="{6139FB0B-4549-213F-62F3-0737DE061447}"/>
              </a:ext>
            </a:extLst>
          </p:cNvPr>
          <p:cNvSpPr/>
          <p:nvPr/>
        </p:nvSpPr>
        <p:spPr>
          <a:xfrm>
            <a:off x="-4141315" y="8908924"/>
            <a:ext cx="8354994" cy="748304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pic>
        <p:nvPicPr>
          <p:cNvPr id="96" name="Picture 9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643800" y="257644"/>
            <a:ext cx="2566252" cy="1073746"/>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55"/>
                                        </p:tgtEl>
                                        <p:attrNameLst>
                                          <p:attrName>style.visibility</p:attrName>
                                        </p:attrNameLst>
                                      </p:cBhvr>
                                      <p:to>
                                        <p:strVal val="visible"/>
                                      </p:to>
                                    </p:set>
                                    <p:animEffect transition="in" filter="fade">
                                      <p:cBhvr>
                                        <p:cTn id="10" dur="500"/>
                                        <p:tgtEl>
                                          <p:spTgt spid="15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animEffect transition="in" filter="fade">
                                      <p:cBhvr>
                                        <p:cTn id="13" dur="500"/>
                                        <p:tgtEl>
                                          <p:spTgt spid="1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par>
                                <p:cTn id="17" presetID="10" presetClass="entr" presetSubtype="0" fill="hold" nodeType="withEffect">
                                  <p:stCondLst>
                                    <p:cond delay="0"/>
                                  </p:stCondLst>
                                  <p:childTnLst>
                                    <p:set>
                                      <p:cBhvr>
                                        <p:cTn id="18" dur="1" fill="hold">
                                          <p:stCondLst>
                                            <p:cond delay="0"/>
                                          </p:stCondLst>
                                        </p:cTn>
                                        <p:tgtEl>
                                          <p:spTgt spid="202"/>
                                        </p:tgtEl>
                                        <p:attrNameLst>
                                          <p:attrName>style.visibility</p:attrName>
                                        </p:attrNameLst>
                                      </p:cBhvr>
                                      <p:to>
                                        <p:strVal val="visible"/>
                                      </p:to>
                                    </p:set>
                                    <p:animEffect transition="in" filter="fade">
                                      <p:cBhvr>
                                        <p:cTn id="19" dur="500"/>
                                        <p:tgtEl>
                                          <p:spTgt spid="20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8"/>
                                        </p:tgtEl>
                                        <p:attrNameLst>
                                          <p:attrName>style.visibility</p:attrName>
                                        </p:attrNameLst>
                                      </p:cBhvr>
                                      <p:to>
                                        <p:strVal val="visible"/>
                                      </p:to>
                                    </p:set>
                                    <p:animEffect transition="in" filter="fade">
                                      <p:cBhvr>
                                        <p:cTn id="22" dur="500"/>
                                        <p:tgtEl>
                                          <p:spTgt spid="158"/>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9"/>
                                        </p:tgtEl>
                                        <p:attrNameLst>
                                          <p:attrName>style.visibility</p:attrName>
                                        </p:attrNameLst>
                                      </p:cBhvr>
                                      <p:to>
                                        <p:strVal val="visible"/>
                                      </p:to>
                                    </p:set>
                                    <p:animEffect transition="in" filter="fade">
                                      <p:cBhvr>
                                        <p:cTn id="25" dur="500"/>
                                        <p:tgtEl>
                                          <p:spTgt spid="1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0"/>
                                        </p:tgtEl>
                                        <p:attrNameLst>
                                          <p:attrName>style.visibility</p:attrName>
                                        </p:attrNameLst>
                                      </p:cBhvr>
                                      <p:to>
                                        <p:strVal val="visible"/>
                                      </p:to>
                                    </p:set>
                                    <p:animEffect transition="in" filter="fade">
                                      <p:cBhvr>
                                        <p:cTn id="28" dur="500"/>
                                        <p:tgtEl>
                                          <p:spTgt spid="1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1"/>
                                        </p:tgtEl>
                                        <p:attrNameLst>
                                          <p:attrName>style.visibility</p:attrName>
                                        </p:attrNameLst>
                                      </p:cBhvr>
                                      <p:to>
                                        <p:strVal val="visible"/>
                                      </p:to>
                                    </p:set>
                                    <p:animEffect transition="in" filter="fade">
                                      <p:cBhvr>
                                        <p:cTn id="31" dur="500"/>
                                        <p:tgtEl>
                                          <p:spTgt spid="161"/>
                                        </p:tgtEl>
                                      </p:cBhvr>
                                    </p:animEffect>
                                  </p:childTnLst>
                                </p:cTn>
                              </p:par>
                              <p:par>
                                <p:cTn id="32" presetID="10" presetClass="entr" presetSubtype="0" fill="hold" nodeType="withEffect">
                                  <p:stCondLst>
                                    <p:cond delay="0"/>
                                  </p:stCondLst>
                                  <p:childTnLst>
                                    <p:set>
                                      <p:cBhvr>
                                        <p:cTn id="33" dur="1" fill="hold">
                                          <p:stCondLst>
                                            <p:cond delay="0"/>
                                          </p:stCondLst>
                                        </p:cTn>
                                        <p:tgtEl>
                                          <p:spTgt spid="203"/>
                                        </p:tgtEl>
                                        <p:attrNameLst>
                                          <p:attrName>style.visibility</p:attrName>
                                        </p:attrNameLst>
                                      </p:cBhvr>
                                      <p:to>
                                        <p:strVal val="visible"/>
                                      </p:to>
                                    </p:set>
                                    <p:animEffect transition="in" filter="fade">
                                      <p:cBhvr>
                                        <p:cTn id="34" dur="500"/>
                                        <p:tgtEl>
                                          <p:spTgt spid="203"/>
                                        </p:tgtEl>
                                      </p:cBhvr>
                                    </p:animEffect>
                                  </p:childTnLst>
                                </p:cTn>
                              </p:par>
                              <p:par>
                                <p:cTn id="35" presetID="10" presetClass="entr" presetSubtype="0" fill="hold" nodeType="withEffect">
                                  <p:stCondLst>
                                    <p:cond delay="0"/>
                                  </p:stCondLst>
                                  <p:childTnLst>
                                    <p:set>
                                      <p:cBhvr>
                                        <p:cTn id="36" dur="1" fill="hold">
                                          <p:stCondLst>
                                            <p:cond delay="0"/>
                                          </p:stCondLst>
                                        </p:cTn>
                                        <p:tgtEl>
                                          <p:spTgt spid="204"/>
                                        </p:tgtEl>
                                        <p:attrNameLst>
                                          <p:attrName>style.visibility</p:attrName>
                                        </p:attrNameLst>
                                      </p:cBhvr>
                                      <p:to>
                                        <p:strVal val="visible"/>
                                      </p:to>
                                    </p:set>
                                    <p:animEffect transition="in" filter="fade">
                                      <p:cBhvr>
                                        <p:cTn id="37" dur="500"/>
                                        <p:tgtEl>
                                          <p:spTgt spid="204"/>
                                        </p:tgtEl>
                                      </p:cBhvr>
                                    </p:animEffect>
                                  </p:childTnLst>
                                </p:cTn>
                              </p:par>
                              <p:par>
                                <p:cTn id="38" presetID="10" presetClass="entr" presetSubtype="0" fill="hold" nodeType="withEffect">
                                  <p:stCondLst>
                                    <p:cond delay="0"/>
                                  </p:stCondLst>
                                  <p:childTnLst>
                                    <p:set>
                                      <p:cBhvr>
                                        <p:cTn id="39" dur="1" fill="hold">
                                          <p:stCondLst>
                                            <p:cond delay="0"/>
                                          </p:stCondLst>
                                        </p:cTn>
                                        <p:tgtEl>
                                          <p:spTgt spid="205"/>
                                        </p:tgtEl>
                                        <p:attrNameLst>
                                          <p:attrName>style.visibility</p:attrName>
                                        </p:attrNameLst>
                                      </p:cBhvr>
                                      <p:to>
                                        <p:strVal val="visible"/>
                                      </p:to>
                                    </p:set>
                                    <p:animEffect transition="in" filter="fade">
                                      <p:cBhvr>
                                        <p:cTn id="40" dur="500"/>
                                        <p:tgtEl>
                                          <p:spTgt spid="20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1"/>
                                        </p:tgtEl>
                                        <p:attrNameLst>
                                          <p:attrName>style.visibility</p:attrName>
                                        </p:attrNameLst>
                                      </p:cBhvr>
                                      <p:to>
                                        <p:strVal val="visible"/>
                                      </p:to>
                                    </p:set>
                                    <p:animEffect transition="in" filter="fade">
                                      <p:cBhvr>
                                        <p:cTn id="43" dur="500"/>
                                        <p:tgtEl>
                                          <p:spTgt spid="20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0"/>
                                        </p:tgtEl>
                                        <p:attrNameLst>
                                          <p:attrName>style.visibility</p:attrName>
                                        </p:attrNameLst>
                                      </p:cBhvr>
                                      <p:to>
                                        <p:strVal val="visible"/>
                                      </p:to>
                                    </p:set>
                                    <p:animEffect transition="in" filter="fade">
                                      <p:cBhvr>
                                        <p:cTn id="46" dur="500"/>
                                        <p:tgtEl>
                                          <p:spTgt spid="20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9"/>
                                        </p:tgtEl>
                                        <p:attrNameLst>
                                          <p:attrName>style.visibility</p:attrName>
                                        </p:attrNameLst>
                                      </p:cBhvr>
                                      <p:to>
                                        <p:strVal val="visible"/>
                                      </p:to>
                                    </p:set>
                                    <p:animEffect transition="in" filter="fade">
                                      <p:cBhvr>
                                        <p:cTn id="49" dur="500"/>
                                        <p:tgtEl>
                                          <p:spTgt spid="199"/>
                                        </p:tgtEl>
                                      </p:cBhvr>
                                    </p:animEffect>
                                  </p:childTnLst>
                                </p:cTn>
                              </p:par>
                              <p:par>
                                <p:cTn id="50" presetID="10" presetClass="entr" presetSubtype="0" fill="hold" nodeType="withEffect">
                                  <p:stCondLst>
                                    <p:cond delay="0"/>
                                  </p:stCondLst>
                                  <p:childTnLst>
                                    <p:set>
                                      <p:cBhvr>
                                        <p:cTn id="51" dur="1" fill="hold">
                                          <p:stCondLst>
                                            <p:cond delay="0"/>
                                          </p:stCondLst>
                                        </p:cTn>
                                        <p:tgtEl>
                                          <p:spTgt spid="207"/>
                                        </p:tgtEl>
                                        <p:attrNameLst>
                                          <p:attrName>style.visibility</p:attrName>
                                        </p:attrNameLst>
                                      </p:cBhvr>
                                      <p:to>
                                        <p:strVal val="visible"/>
                                      </p:to>
                                    </p:set>
                                    <p:animEffect transition="in" filter="fade">
                                      <p:cBhvr>
                                        <p:cTn id="52" dur="500"/>
                                        <p:tgtEl>
                                          <p:spTgt spid="207"/>
                                        </p:tgtEl>
                                      </p:cBhvr>
                                    </p:animEffect>
                                  </p:childTnLst>
                                </p:cTn>
                              </p:par>
                              <p:par>
                                <p:cTn id="53" presetID="10" presetClass="entr" presetSubtype="0" fill="hold" nodeType="withEffect">
                                  <p:stCondLst>
                                    <p:cond delay="0"/>
                                  </p:stCondLst>
                                  <p:childTnLst>
                                    <p:set>
                                      <p:cBhvr>
                                        <p:cTn id="54" dur="1" fill="hold">
                                          <p:stCondLst>
                                            <p:cond delay="0"/>
                                          </p:stCondLst>
                                        </p:cTn>
                                        <p:tgtEl>
                                          <p:spTgt spid="208"/>
                                        </p:tgtEl>
                                        <p:attrNameLst>
                                          <p:attrName>style.visibility</p:attrName>
                                        </p:attrNameLst>
                                      </p:cBhvr>
                                      <p:to>
                                        <p:strVal val="visible"/>
                                      </p:to>
                                    </p:set>
                                    <p:animEffect transition="in" filter="fade">
                                      <p:cBhvr>
                                        <p:cTn id="55" dur="500"/>
                                        <p:tgtEl>
                                          <p:spTgt spid="20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171"/>
                                        </p:tgtEl>
                                        <p:attrNameLst>
                                          <p:attrName>style.visibility</p:attrName>
                                        </p:attrNameLst>
                                      </p:cBhvr>
                                      <p:to>
                                        <p:strVal val="visible"/>
                                      </p:to>
                                    </p:set>
                                    <p:animEffect transition="in" filter="fade">
                                      <p:cBhvr>
                                        <p:cTn id="61" dur="500"/>
                                        <p:tgtEl>
                                          <p:spTgt spid="171"/>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2"/>
                                        </p:tgtEl>
                                        <p:attrNameLst>
                                          <p:attrName>style.visibility</p:attrName>
                                        </p:attrNameLst>
                                      </p:cBhvr>
                                      <p:to>
                                        <p:strVal val="visible"/>
                                      </p:to>
                                    </p:set>
                                    <p:animEffect transition="in" filter="fade">
                                      <p:cBhvr>
                                        <p:cTn id="64" dur="500"/>
                                        <p:tgtEl>
                                          <p:spTgt spid="17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animEffect transition="in" filter="fade">
                                      <p:cBhvr>
                                        <p:cTn id="67" dur="500"/>
                                        <p:tgtEl>
                                          <p:spTgt spid="17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66"/>
                                        </p:tgtEl>
                                        <p:attrNameLst>
                                          <p:attrName>style.visibility</p:attrName>
                                        </p:attrNameLst>
                                      </p:cBhvr>
                                      <p:to>
                                        <p:strVal val="visible"/>
                                      </p:to>
                                    </p:set>
                                    <p:animEffect transition="in" filter="fade">
                                      <p:cBhvr>
                                        <p:cTn id="70" dur="500"/>
                                        <p:tgtEl>
                                          <p:spTgt spid="166"/>
                                        </p:tgtEl>
                                      </p:cBhvr>
                                    </p:animEffect>
                                  </p:childTnLst>
                                </p:cTn>
                              </p:par>
                              <p:par>
                                <p:cTn id="71" presetID="10" presetClass="entr" presetSubtype="0" fill="hold" grpId="0" nodeType="withEffect">
                                  <p:stCondLst>
                                    <p:cond delay="500"/>
                                  </p:stCondLst>
                                  <p:childTnLst>
                                    <p:set>
                                      <p:cBhvr>
                                        <p:cTn id="72" dur="1" fill="hold">
                                          <p:stCondLst>
                                            <p:cond delay="0"/>
                                          </p:stCondLst>
                                        </p:cTn>
                                        <p:tgtEl>
                                          <p:spTgt spid="167"/>
                                        </p:tgtEl>
                                        <p:attrNameLst>
                                          <p:attrName>style.visibility</p:attrName>
                                        </p:attrNameLst>
                                      </p:cBhvr>
                                      <p:to>
                                        <p:strVal val="visible"/>
                                      </p:to>
                                    </p:set>
                                    <p:animEffect transition="in" filter="fade">
                                      <p:cBhvr>
                                        <p:cTn id="73" dur="500"/>
                                        <p:tgtEl>
                                          <p:spTgt spid="16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8"/>
                                        </p:tgtEl>
                                        <p:attrNameLst>
                                          <p:attrName>style.visibility</p:attrName>
                                        </p:attrNameLst>
                                      </p:cBhvr>
                                      <p:to>
                                        <p:strVal val="visible"/>
                                      </p:to>
                                    </p:set>
                                    <p:animEffect transition="in" filter="fade">
                                      <p:cBhvr>
                                        <p:cTn id="76" dur="500"/>
                                        <p:tgtEl>
                                          <p:spTgt spid="168"/>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69"/>
                                        </p:tgtEl>
                                        <p:attrNameLst>
                                          <p:attrName>style.visibility</p:attrName>
                                        </p:attrNameLst>
                                      </p:cBhvr>
                                      <p:to>
                                        <p:strVal val="visible"/>
                                      </p:to>
                                    </p:set>
                                    <p:animEffect transition="in" filter="fade">
                                      <p:cBhvr>
                                        <p:cTn id="79" dur="500"/>
                                        <p:tgtEl>
                                          <p:spTgt spid="169"/>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62"/>
                                        </p:tgtEl>
                                        <p:attrNameLst>
                                          <p:attrName>style.visibility</p:attrName>
                                        </p:attrNameLst>
                                      </p:cBhvr>
                                      <p:to>
                                        <p:strVal val="visible"/>
                                      </p:to>
                                    </p:set>
                                    <p:animEffect transition="in" filter="fade">
                                      <p:cBhvr>
                                        <p:cTn id="82" dur="500"/>
                                        <p:tgtEl>
                                          <p:spTgt spid="162"/>
                                        </p:tgtEl>
                                      </p:cBhvr>
                                    </p:animEffect>
                                  </p:childTnLst>
                                </p:cTn>
                              </p:par>
                              <p:par>
                                <p:cTn id="83" presetID="10" presetClass="entr" presetSubtype="0" fill="hold" grpId="0" nodeType="withEffect">
                                  <p:stCondLst>
                                    <p:cond delay="500"/>
                                  </p:stCondLst>
                                  <p:childTnLst>
                                    <p:set>
                                      <p:cBhvr>
                                        <p:cTn id="84" dur="1" fill="hold">
                                          <p:stCondLst>
                                            <p:cond delay="0"/>
                                          </p:stCondLst>
                                        </p:cTn>
                                        <p:tgtEl>
                                          <p:spTgt spid="163"/>
                                        </p:tgtEl>
                                        <p:attrNameLst>
                                          <p:attrName>style.visibility</p:attrName>
                                        </p:attrNameLst>
                                      </p:cBhvr>
                                      <p:to>
                                        <p:strVal val="visible"/>
                                      </p:to>
                                    </p:set>
                                    <p:animEffect transition="in" filter="fade">
                                      <p:cBhvr>
                                        <p:cTn id="85" dur="500"/>
                                        <p:tgtEl>
                                          <p:spTgt spid="1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64"/>
                                        </p:tgtEl>
                                        <p:attrNameLst>
                                          <p:attrName>style.visibility</p:attrName>
                                        </p:attrNameLst>
                                      </p:cBhvr>
                                      <p:to>
                                        <p:strVal val="visible"/>
                                      </p:to>
                                    </p:set>
                                    <p:animEffect transition="in" filter="fade">
                                      <p:cBhvr>
                                        <p:cTn id="88" dur="500"/>
                                        <p:tgtEl>
                                          <p:spTgt spid="1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65"/>
                                        </p:tgtEl>
                                        <p:attrNameLst>
                                          <p:attrName>style.visibility</p:attrName>
                                        </p:attrNameLst>
                                      </p:cBhvr>
                                      <p:to>
                                        <p:strVal val="visible"/>
                                      </p:to>
                                    </p:set>
                                    <p:animEffect transition="in" filter="fade">
                                      <p:cBhvr>
                                        <p:cTn id="91" dur="500"/>
                                        <p:tgtEl>
                                          <p:spTgt spid="165"/>
                                        </p:tgtEl>
                                      </p:cBhvr>
                                    </p:animEffect>
                                  </p:childTnLst>
                                </p:cTn>
                              </p:par>
                              <p:par>
                                <p:cTn id="92" presetID="10" presetClass="entr" presetSubtype="0" fill="hold" nodeType="withEffect">
                                  <p:stCondLst>
                                    <p:cond delay="0"/>
                                  </p:stCondLst>
                                  <p:childTnLst>
                                    <p:set>
                                      <p:cBhvr>
                                        <p:cTn id="93" dur="1" fill="hold">
                                          <p:stCondLst>
                                            <p:cond delay="0"/>
                                          </p:stCondLst>
                                        </p:cTn>
                                        <p:tgtEl>
                                          <p:spTgt spid="209"/>
                                        </p:tgtEl>
                                        <p:attrNameLst>
                                          <p:attrName>style.visibility</p:attrName>
                                        </p:attrNameLst>
                                      </p:cBhvr>
                                      <p:to>
                                        <p:strVal val="visible"/>
                                      </p:to>
                                    </p:set>
                                    <p:animEffect transition="in" filter="fade">
                                      <p:cBhvr>
                                        <p:cTn id="94" dur="500"/>
                                        <p:tgtEl>
                                          <p:spTgt spid="20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74"/>
                                        </p:tgtEl>
                                        <p:attrNameLst>
                                          <p:attrName>style.visibility</p:attrName>
                                        </p:attrNameLst>
                                      </p:cBhvr>
                                      <p:to>
                                        <p:strVal val="visible"/>
                                      </p:to>
                                    </p:set>
                                    <p:animEffect transition="in" filter="fade">
                                      <p:cBhvr>
                                        <p:cTn id="97" dur="500"/>
                                        <p:tgtEl>
                                          <p:spTgt spid="174"/>
                                        </p:tgtEl>
                                      </p:cBhvr>
                                    </p:animEffect>
                                  </p:childTnLst>
                                </p:cTn>
                              </p:par>
                              <p:par>
                                <p:cTn id="98" presetID="10" presetClass="entr" presetSubtype="0" fill="hold" grpId="0" nodeType="withEffect">
                                  <p:stCondLst>
                                    <p:cond delay="500"/>
                                  </p:stCondLst>
                                  <p:childTnLst>
                                    <p:set>
                                      <p:cBhvr>
                                        <p:cTn id="99" dur="1" fill="hold">
                                          <p:stCondLst>
                                            <p:cond delay="0"/>
                                          </p:stCondLst>
                                        </p:cTn>
                                        <p:tgtEl>
                                          <p:spTgt spid="175"/>
                                        </p:tgtEl>
                                        <p:attrNameLst>
                                          <p:attrName>style.visibility</p:attrName>
                                        </p:attrNameLst>
                                      </p:cBhvr>
                                      <p:to>
                                        <p:strVal val="visible"/>
                                      </p:to>
                                    </p:set>
                                    <p:animEffect transition="in" filter="fade">
                                      <p:cBhvr>
                                        <p:cTn id="100" dur="500"/>
                                        <p:tgtEl>
                                          <p:spTgt spid="175"/>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76"/>
                                        </p:tgtEl>
                                        <p:attrNameLst>
                                          <p:attrName>style.visibility</p:attrName>
                                        </p:attrNameLst>
                                      </p:cBhvr>
                                      <p:to>
                                        <p:strVal val="visible"/>
                                      </p:to>
                                    </p:set>
                                    <p:animEffect transition="in" filter="fade">
                                      <p:cBhvr>
                                        <p:cTn id="103" dur="500"/>
                                        <p:tgtEl>
                                          <p:spTgt spid="176"/>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77"/>
                                        </p:tgtEl>
                                        <p:attrNameLst>
                                          <p:attrName>style.visibility</p:attrName>
                                        </p:attrNameLst>
                                      </p:cBhvr>
                                      <p:to>
                                        <p:strVal val="visible"/>
                                      </p:to>
                                    </p:set>
                                    <p:animEffect transition="in" filter="fade">
                                      <p:cBhvr>
                                        <p:cTn id="106" dur="500"/>
                                        <p:tgtEl>
                                          <p:spTgt spid="177"/>
                                        </p:tgtEl>
                                      </p:cBhvr>
                                    </p:animEffect>
                                  </p:childTnLst>
                                </p:cTn>
                              </p:par>
                              <p:par>
                                <p:cTn id="107" presetID="10" presetClass="entr" presetSubtype="0" fill="hold" nodeType="withEffect">
                                  <p:stCondLst>
                                    <p:cond delay="0"/>
                                  </p:stCondLst>
                                  <p:childTnLst>
                                    <p:set>
                                      <p:cBhvr>
                                        <p:cTn id="108" dur="1" fill="hold">
                                          <p:stCondLst>
                                            <p:cond delay="0"/>
                                          </p:stCondLst>
                                        </p:cTn>
                                        <p:tgtEl>
                                          <p:spTgt spid="211"/>
                                        </p:tgtEl>
                                        <p:attrNameLst>
                                          <p:attrName>style.visibility</p:attrName>
                                        </p:attrNameLst>
                                      </p:cBhvr>
                                      <p:to>
                                        <p:strVal val="visible"/>
                                      </p:to>
                                    </p:set>
                                    <p:animEffect transition="in" filter="fade">
                                      <p:cBhvr>
                                        <p:cTn id="109" dur="500"/>
                                        <p:tgtEl>
                                          <p:spTgt spid="211"/>
                                        </p:tgtEl>
                                      </p:cBhvr>
                                    </p:animEffect>
                                  </p:childTnLst>
                                </p:cTn>
                              </p:par>
                              <p:par>
                                <p:cTn id="110" presetID="10" presetClass="entr" presetSubtype="0" fill="hold" nodeType="withEffect">
                                  <p:stCondLst>
                                    <p:cond delay="0"/>
                                  </p:stCondLst>
                                  <p:childTnLst>
                                    <p:set>
                                      <p:cBhvr>
                                        <p:cTn id="111" dur="1" fill="hold">
                                          <p:stCondLst>
                                            <p:cond delay="0"/>
                                          </p:stCondLst>
                                        </p:cTn>
                                        <p:tgtEl>
                                          <p:spTgt spid="210"/>
                                        </p:tgtEl>
                                        <p:attrNameLst>
                                          <p:attrName>style.visibility</p:attrName>
                                        </p:attrNameLst>
                                      </p:cBhvr>
                                      <p:to>
                                        <p:strVal val="visible"/>
                                      </p:to>
                                    </p:set>
                                    <p:animEffect transition="in" filter="fade">
                                      <p:cBhvr>
                                        <p:cTn id="112" dur="500"/>
                                        <p:tgtEl>
                                          <p:spTgt spid="2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78"/>
                                        </p:tgtEl>
                                        <p:attrNameLst>
                                          <p:attrName>style.visibility</p:attrName>
                                        </p:attrNameLst>
                                      </p:cBhvr>
                                      <p:to>
                                        <p:strVal val="visible"/>
                                      </p:to>
                                    </p:set>
                                    <p:animEffect transition="in" filter="fade">
                                      <p:cBhvr>
                                        <p:cTn id="115" dur="500"/>
                                        <p:tgtEl>
                                          <p:spTgt spid="178"/>
                                        </p:tgtEl>
                                      </p:cBhvr>
                                    </p:animEffect>
                                  </p:childTnLst>
                                </p:cTn>
                              </p:par>
                              <p:par>
                                <p:cTn id="116" presetID="10" presetClass="entr" presetSubtype="0" fill="hold" grpId="0" nodeType="withEffect">
                                  <p:stCondLst>
                                    <p:cond delay="500"/>
                                  </p:stCondLst>
                                  <p:childTnLst>
                                    <p:set>
                                      <p:cBhvr>
                                        <p:cTn id="117" dur="1" fill="hold">
                                          <p:stCondLst>
                                            <p:cond delay="0"/>
                                          </p:stCondLst>
                                        </p:cTn>
                                        <p:tgtEl>
                                          <p:spTgt spid="179"/>
                                        </p:tgtEl>
                                        <p:attrNameLst>
                                          <p:attrName>style.visibility</p:attrName>
                                        </p:attrNameLst>
                                      </p:cBhvr>
                                      <p:to>
                                        <p:strVal val="visible"/>
                                      </p:to>
                                    </p:set>
                                    <p:animEffect transition="in" filter="fade">
                                      <p:cBhvr>
                                        <p:cTn id="118" dur="500"/>
                                        <p:tgtEl>
                                          <p:spTgt spid="17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80"/>
                                        </p:tgtEl>
                                        <p:attrNameLst>
                                          <p:attrName>style.visibility</p:attrName>
                                        </p:attrNameLst>
                                      </p:cBhvr>
                                      <p:to>
                                        <p:strVal val="visible"/>
                                      </p:to>
                                    </p:set>
                                    <p:animEffect transition="in" filter="fade">
                                      <p:cBhvr>
                                        <p:cTn id="121" dur="500"/>
                                        <p:tgtEl>
                                          <p:spTgt spid="180"/>
                                        </p:tgtEl>
                                      </p:cBhvr>
                                    </p:animEffect>
                                  </p:childTnLst>
                                </p:cTn>
                              </p:par>
                              <p:par>
                                <p:cTn id="122" presetID="10" presetClass="entr" presetSubtype="0" fill="hold" nodeType="withEffect">
                                  <p:stCondLst>
                                    <p:cond delay="0"/>
                                  </p:stCondLst>
                                  <p:childTnLst>
                                    <p:set>
                                      <p:cBhvr>
                                        <p:cTn id="123" dur="1" fill="hold">
                                          <p:stCondLst>
                                            <p:cond delay="0"/>
                                          </p:stCondLst>
                                        </p:cTn>
                                        <p:tgtEl>
                                          <p:spTgt spid="182"/>
                                        </p:tgtEl>
                                        <p:attrNameLst>
                                          <p:attrName>style.visibility</p:attrName>
                                        </p:attrNameLst>
                                      </p:cBhvr>
                                      <p:to>
                                        <p:strVal val="visible"/>
                                      </p:to>
                                    </p:set>
                                    <p:animEffect transition="in" filter="fade">
                                      <p:cBhvr>
                                        <p:cTn id="124" dur="500"/>
                                        <p:tgtEl>
                                          <p:spTgt spid="182"/>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81"/>
                                        </p:tgtEl>
                                        <p:attrNameLst>
                                          <p:attrName>style.visibility</p:attrName>
                                        </p:attrNameLst>
                                      </p:cBhvr>
                                      <p:to>
                                        <p:strVal val="visible"/>
                                      </p:to>
                                    </p:set>
                                    <p:animEffect transition="in" filter="fade">
                                      <p:cBhvr>
                                        <p:cTn id="127" dur="500"/>
                                        <p:tgtEl>
                                          <p:spTgt spid="181"/>
                                        </p:tgtEl>
                                      </p:cBhvr>
                                    </p:animEffect>
                                  </p:childTnLst>
                                </p:cTn>
                              </p:par>
                              <p:par>
                                <p:cTn id="128" presetID="10" presetClass="entr" presetSubtype="0" fill="hold" nodeType="withEffect">
                                  <p:stCondLst>
                                    <p:cond delay="0"/>
                                  </p:stCondLst>
                                  <p:childTnLst>
                                    <p:set>
                                      <p:cBhvr>
                                        <p:cTn id="129" dur="1" fill="hold">
                                          <p:stCondLst>
                                            <p:cond delay="0"/>
                                          </p:stCondLst>
                                        </p:cTn>
                                        <p:tgtEl>
                                          <p:spTgt spid="212"/>
                                        </p:tgtEl>
                                        <p:attrNameLst>
                                          <p:attrName>style.visibility</p:attrName>
                                        </p:attrNameLst>
                                      </p:cBhvr>
                                      <p:to>
                                        <p:strVal val="visible"/>
                                      </p:to>
                                    </p:set>
                                    <p:animEffect transition="in" filter="fade">
                                      <p:cBhvr>
                                        <p:cTn id="130" dur="500"/>
                                        <p:tgtEl>
                                          <p:spTgt spid="212"/>
                                        </p:tgtEl>
                                      </p:cBhvr>
                                    </p:animEffect>
                                  </p:childTnLst>
                                </p:cTn>
                              </p:par>
                              <p:par>
                                <p:cTn id="131" presetID="10" presetClass="entr" presetSubtype="0" fill="hold" nodeType="withEffect">
                                  <p:stCondLst>
                                    <p:cond delay="0"/>
                                  </p:stCondLst>
                                  <p:childTnLst>
                                    <p:set>
                                      <p:cBhvr>
                                        <p:cTn id="132" dur="1" fill="hold">
                                          <p:stCondLst>
                                            <p:cond delay="0"/>
                                          </p:stCondLst>
                                        </p:cTn>
                                        <p:tgtEl>
                                          <p:spTgt spid="213"/>
                                        </p:tgtEl>
                                        <p:attrNameLst>
                                          <p:attrName>style.visibility</p:attrName>
                                        </p:attrNameLst>
                                      </p:cBhvr>
                                      <p:to>
                                        <p:strVal val="visible"/>
                                      </p:to>
                                    </p:set>
                                    <p:animEffect transition="in" filter="fade">
                                      <p:cBhvr>
                                        <p:cTn id="133" dur="500"/>
                                        <p:tgtEl>
                                          <p:spTgt spid="213"/>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83"/>
                                        </p:tgtEl>
                                        <p:attrNameLst>
                                          <p:attrName>style.visibility</p:attrName>
                                        </p:attrNameLst>
                                      </p:cBhvr>
                                      <p:to>
                                        <p:strVal val="visible"/>
                                      </p:to>
                                    </p:set>
                                    <p:animEffect transition="in" filter="fade">
                                      <p:cBhvr>
                                        <p:cTn id="136" dur="500"/>
                                        <p:tgtEl>
                                          <p:spTgt spid="183"/>
                                        </p:tgtEl>
                                      </p:cBhvr>
                                    </p:animEffect>
                                  </p:childTnLst>
                                </p:cTn>
                              </p:par>
                              <p:par>
                                <p:cTn id="137" presetID="10" presetClass="entr" presetSubtype="0" fill="hold" grpId="0" nodeType="withEffect">
                                  <p:stCondLst>
                                    <p:cond delay="500"/>
                                  </p:stCondLst>
                                  <p:childTnLst>
                                    <p:set>
                                      <p:cBhvr>
                                        <p:cTn id="138" dur="1" fill="hold">
                                          <p:stCondLst>
                                            <p:cond delay="0"/>
                                          </p:stCondLst>
                                        </p:cTn>
                                        <p:tgtEl>
                                          <p:spTgt spid="184"/>
                                        </p:tgtEl>
                                        <p:attrNameLst>
                                          <p:attrName>style.visibility</p:attrName>
                                        </p:attrNameLst>
                                      </p:cBhvr>
                                      <p:to>
                                        <p:strVal val="visible"/>
                                      </p:to>
                                    </p:set>
                                    <p:animEffect transition="in" filter="fade">
                                      <p:cBhvr>
                                        <p:cTn id="139" dur="500"/>
                                        <p:tgtEl>
                                          <p:spTgt spid="184"/>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85"/>
                                        </p:tgtEl>
                                        <p:attrNameLst>
                                          <p:attrName>style.visibility</p:attrName>
                                        </p:attrNameLst>
                                      </p:cBhvr>
                                      <p:to>
                                        <p:strVal val="visible"/>
                                      </p:to>
                                    </p:set>
                                    <p:animEffect transition="in" filter="fade">
                                      <p:cBhvr>
                                        <p:cTn id="142" dur="500"/>
                                        <p:tgtEl>
                                          <p:spTgt spid="185"/>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6"/>
                                        </p:tgtEl>
                                        <p:attrNameLst>
                                          <p:attrName>style.visibility</p:attrName>
                                        </p:attrNameLst>
                                      </p:cBhvr>
                                      <p:to>
                                        <p:strVal val="visible"/>
                                      </p:to>
                                    </p:set>
                                    <p:animEffect transition="in" filter="fade">
                                      <p:cBhvr>
                                        <p:cTn id="145" dur="500"/>
                                        <p:tgtEl>
                                          <p:spTgt spid="18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87"/>
                                        </p:tgtEl>
                                        <p:attrNameLst>
                                          <p:attrName>style.visibility</p:attrName>
                                        </p:attrNameLst>
                                      </p:cBhvr>
                                      <p:to>
                                        <p:strVal val="visible"/>
                                      </p:to>
                                    </p:set>
                                    <p:animEffect transition="in" filter="fade">
                                      <p:cBhvr>
                                        <p:cTn id="148" dur="500"/>
                                        <p:tgtEl>
                                          <p:spTgt spid="187"/>
                                        </p:tgtEl>
                                      </p:cBhvr>
                                    </p:animEffect>
                                  </p:childTnLst>
                                </p:cTn>
                              </p:par>
                              <p:par>
                                <p:cTn id="149" presetID="10" presetClass="entr" presetSubtype="0" fill="hold" grpId="0" nodeType="withEffect">
                                  <p:stCondLst>
                                    <p:cond delay="500"/>
                                  </p:stCondLst>
                                  <p:childTnLst>
                                    <p:set>
                                      <p:cBhvr>
                                        <p:cTn id="150" dur="1" fill="hold">
                                          <p:stCondLst>
                                            <p:cond delay="0"/>
                                          </p:stCondLst>
                                        </p:cTn>
                                        <p:tgtEl>
                                          <p:spTgt spid="188"/>
                                        </p:tgtEl>
                                        <p:attrNameLst>
                                          <p:attrName>style.visibility</p:attrName>
                                        </p:attrNameLst>
                                      </p:cBhvr>
                                      <p:to>
                                        <p:strVal val="visible"/>
                                      </p:to>
                                    </p:set>
                                    <p:animEffect transition="in" filter="fade">
                                      <p:cBhvr>
                                        <p:cTn id="151" dur="500"/>
                                        <p:tgtEl>
                                          <p:spTgt spid="188"/>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89"/>
                                        </p:tgtEl>
                                        <p:attrNameLst>
                                          <p:attrName>style.visibility</p:attrName>
                                        </p:attrNameLst>
                                      </p:cBhvr>
                                      <p:to>
                                        <p:strVal val="visible"/>
                                      </p:to>
                                    </p:set>
                                    <p:animEffect transition="in" filter="fade">
                                      <p:cBhvr>
                                        <p:cTn id="154" dur="500"/>
                                        <p:tgtEl>
                                          <p:spTgt spid="189"/>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90"/>
                                        </p:tgtEl>
                                        <p:attrNameLst>
                                          <p:attrName>style.visibility</p:attrName>
                                        </p:attrNameLst>
                                      </p:cBhvr>
                                      <p:to>
                                        <p:strVal val="visible"/>
                                      </p:to>
                                    </p:set>
                                    <p:animEffect transition="in" filter="fade">
                                      <p:cBhvr>
                                        <p:cTn id="157" dur="500"/>
                                        <p:tgtEl>
                                          <p:spTgt spid="190"/>
                                        </p:tgtEl>
                                      </p:cBhvr>
                                    </p:animEffect>
                                  </p:childTnLst>
                                </p:cTn>
                              </p:par>
                              <p:par>
                                <p:cTn id="158" presetID="10" presetClass="entr" presetSubtype="0" fill="hold" nodeType="withEffect">
                                  <p:stCondLst>
                                    <p:cond delay="0"/>
                                  </p:stCondLst>
                                  <p:childTnLst>
                                    <p:set>
                                      <p:cBhvr>
                                        <p:cTn id="159" dur="1" fill="hold">
                                          <p:stCondLst>
                                            <p:cond delay="0"/>
                                          </p:stCondLst>
                                        </p:cTn>
                                        <p:tgtEl>
                                          <p:spTgt spid="215"/>
                                        </p:tgtEl>
                                        <p:attrNameLst>
                                          <p:attrName>style.visibility</p:attrName>
                                        </p:attrNameLst>
                                      </p:cBhvr>
                                      <p:to>
                                        <p:strVal val="visible"/>
                                      </p:to>
                                    </p:set>
                                    <p:animEffect transition="in" filter="fade">
                                      <p:cBhvr>
                                        <p:cTn id="160" dur="500"/>
                                        <p:tgtEl>
                                          <p:spTgt spid="21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191"/>
                                        </p:tgtEl>
                                        <p:attrNameLst>
                                          <p:attrName>style.visibility</p:attrName>
                                        </p:attrNameLst>
                                      </p:cBhvr>
                                      <p:to>
                                        <p:strVal val="visible"/>
                                      </p:to>
                                    </p:set>
                                    <p:animEffect transition="in" filter="fade">
                                      <p:cBhvr>
                                        <p:cTn id="163" dur="500"/>
                                        <p:tgtEl>
                                          <p:spTgt spid="191"/>
                                        </p:tgtEl>
                                      </p:cBhvr>
                                    </p:animEffect>
                                  </p:childTnLst>
                                </p:cTn>
                              </p:par>
                              <p:par>
                                <p:cTn id="164" presetID="10" presetClass="entr" presetSubtype="0" fill="hold" grpId="0" nodeType="withEffect">
                                  <p:stCondLst>
                                    <p:cond delay="500"/>
                                  </p:stCondLst>
                                  <p:childTnLst>
                                    <p:set>
                                      <p:cBhvr>
                                        <p:cTn id="165" dur="1" fill="hold">
                                          <p:stCondLst>
                                            <p:cond delay="0"/>
                                          </p:stCondLst>
                                        </p:cTn>
                                        <p:tgtEl>
                                          <p:spTgt spid="192"/>
                                        </p:tgtEl>
                                        <p:attrNameLst>
                                          <p:attrName>style.visibility</p:attrName>
                                        </p:attrNameLst>
                                      </p:cBhvr>
                                      <p:to>
                                        <p:strVal val="visible"/>
                                      </p:to>
                                    </p:set>
                                    <p:animEffect transition="in" filter="fade">
                                      <p:cBhvr>
                                        <p:cTn id="166" dur="500"/>
                                        <p:tgtEl>
                                          <p:spTgt spid="1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193"/>
                                        </p:tgtEl>
                                        <p:attrNameLst>
                                          <p:attrName>style.visibility</p:attrName>
                                        </p:attrNameLst>
                                      </p:cBhvr>
                                      <p:to>
                                        <p:strVal val="visible"/>
                                      </p:to>
                                    </p:set>
                                    <p:animEffect transition="in" filter="fade">
                                      <p:cBhvr>
                                        <p:cTn id="169" dur="500"/>
                                        <p:tgtEl>
                                          <p:spTgt spid="19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94"/>
                                        </p:tgtEl>
                                        <p:attrNameLst>
                                          <p:attrName>style.visibility</p:attrName>
                                        </p:attrNameLst>
                                      </p:cBhvr>
                                      <p:to>
                                        <p:strVal val="visible"/>
                                      </p:to>
                                    </p:set>
                                    <p:animEffect transition="in" filter="fade">
                                      <p:cBhvr>
                                        <p:cTn id="172" dur="500"/>
                                        <p:tgtEl>
                                          <p:spTgt spid="194"/>
                                        </p:tgtEl>
                                      </p:cBhvr>
                                    </p:animEffect>
                                  </p:childTnLst>
                                </p:cTn>
                              </p:par>
                              <p:par>
                                <p:cTn id="173" presetID="10" presetClass="entr" presetSubtype="0" fill="hold" grpId="0" nodeType="withEffect">
                                  <p:stCondLst>
                                    <p:cond delay="250"/>
                                  </p:stCondLst>
                                  <p:childTnLst>
                                    <p:set>
                                      <p:cBhvr>
                                        <p:cTn id="174" dur="1" fill="hold">
                                          <p:stCondLst>
                                            <p:cond delay="0"/>
                                          </p:stCondLst>
                                        </p:cTn>
                                        <p:tgtEl>
                                          <p:spTgt spid="195"/>
                                        </p:tgtEl>
                                        <p:attrNameLst>
                                          <p:attrName>style.visibility</p:attrName>
                                        </p:attrNameLst>
                                      </p:cBhvr>
                                      <p:to>
                                        <p:strVal val="visible"/>
                                      </p:to>
                                    </p:set>
                                    <p:animEffect transition="in" filter="fade">
                                      <p:cBhvr>
                                        <p:cTn id="175" dur="500"/>
                                        <p:tgtEl>
                                          <p:spTgt spid="195"/>
                                        </p:tgtEl>
                                      </p:cBhvr>
                                    </p:animEffect>
                                  </p:childTnLst>
                                </p:cTn>
                              </p:par>
                              <p:par>
                                <p:cTn id="176" presetID="10" presetClass="entr" presetSubtype="0" fill="hold" grpId="0" nodeType="withEffect">
                                  <p:stCondLst>
                                    <p:cond delay="500"/>
                                  </p:stCondLst>
                                  <p:childTnLst>
                                    <p:set>
                                      <p:cBhvr>
                                        <p:cTn id="177" dur="1" fill="hold">
                                          <p:stCondLst>
                                            <p:cond delay="0"/>
                                          </p:stCondLst>
                                        </p:cTn>
                                        <p:tgtEl>
                                          <p:spTgt spid="196"/>
                                        </p:tgtEl>
                                        <p:attrNameLst>
                                          <p:attrName>style.visibility</p:attrName>
                                        </p:attrNameLst>
                                      </p:cBhvr>
                                      <p:to>
                                        <p:strVal val="visible"/>
                                      </p:to>
                                    </p:set>
                                    <p:animEffect transition="in" filter="fade">
                                      <p:cBhvr>
                                        <p:cTn id="178" dur="500"/>
                                        <p:tgtEl>
                                          <p:spTgt spid="19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97"/>
                                        </p:tgtEl>
                                        <p:attrNameLst>
                                          <p:attrName>style.visibility</p:attrName>
                                        </p:attrNameLst>
                                      </p:cBhvr>
                                      <p:to>
                                        <p:strVal val="visible"/>
                                      </p:to>
                                    </p:set>
                                    <p:animEffect transition="in" filter="fade">
                                      <p:cBhvr>
                                        <p:cTn id="181" dur="500"/>
                                        <p:tgtEl>
                                          <p:spTgt spid="197"/>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98"/>
                                        </p:tgtEl>
                                        <p:attrNameLst>
                                          <p:attrName>style.visibility</p:attrName>
                                        </p:attrNameLst>
                                      </p:cBhvr>
                                      <p:to>
                                        <p:strVal val="visible"/>
                                      </p:to>
                                    </p:set>
                                    <p:animEffect transition="in" filter="fade">
                                      <p:cBhvr>
                                        <p:cTn id="184" dur="500"/>
                                        <p:tgtEl>
                                          <p:spTgt spid="198"/>
                                        </p:tgtEl>
                                      </p:cBhvr>
                                    </p:animEffect>
                                  </p:childTnLst>
                                </p:cTn>
                              </p:par>
                              <p:par>
                                <p:cTn id="185" presetID="10" presetClass="entr" presetSubtype="0" fill="hold" nodeType="withEffect">
                                  <p:stCondLst>
                                    <p:cond delay="0"/>
                                  </p:stCondLst>
                                  <p:childTnLst>
                                    <p:set>
                                      <p:cBhvr>
                                        <p:cTn id="186" dur="1" fill="hold">
                                          <p:stCondLst>
                                            <p:cond delay="0"/>
                                          </p:stCondLst>
                                        </p:cTn>
                                        <p:tgtEl>
                                          <p:spTgt spid="216"/>
                                        </p:tgtEl>
                                        <p:attrNameLst>
                                          <p:attrName>style.visibility</p:attrName>
                                        </p:attrNameLst>
                                      </p:cBhvr>
                                      <p:to>
                                        <p:strVal val="visible"/>
                                      </p:to>
                                    </p:set>
                                    <p:animEffect transition="in" filter="fade">
                                      <p:cBhvr>
                                        <p:cTn id="187" dur="500"/>
                                        <p:tgtEl>
                                          <p:spTgt spid="216"/>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217"/>
                                        </p:tgtEl>
                                        <p:attrNameLst>
                                          <p:attrName>style.visibility</p:attrName>
                                        </p:attrNameLst>
                                      </p:cBhvr>
                                      <p:to>
                                        <p:strVal val="visible"/>
                                      </p:to>
                                    </p:set>
                                    <p:animEffect transition="in" filter="fade">
                                      <p:cBhvr>
                                        <p:cTn id="190" dur="500"/>
                                        <p:tgtEl>
                                          <p:spTgt spid="217"/>
                                        </p:tgtEl>
                                      </p:cBhvr>
                                    </p:animEffect>
                                  </p:childTnLst>
                                </p:cTn>
                              </p:par>
                              <p:par>
                                <p:cTn id="191" presetID="10" presetClass="entr" presetSubtype="0" fill="hold" nodeType="withEffect">
                                  <p:stCondLst>
                                    <p:cond delay="0"/>
                                  </p:stCondLst>
                                  <p:childTnLst>
                                    <p:set>
                                      <p:cBhvr>
                                        <p:cTn id="192" dur="1" fill="hold">
                                          <p:stCondLst>
                                            <p:cond delay="0"/>
                                          </p:stCondLst>
                                        </p:cTn>
                                        <p:tgtEl>
                                          <p:spTgt spid="218"/>
                                        </p:tgtEl>
                                        <p:attrNameLst>
                                          <p:attrName>style.visibility</p:attrName>
                                        </p:attrNameLst>
                                      </p:cBhvr>
                                      <p:to>
                                        <p:strVal val="visible"/>
                                      </p:to>
                                    </p:set>
                                    <p:animEffect transition="in" filter="fade">
                                      <p:cBhvr>
                                        <p:cTn id="193" dur="500"/>
                                        <p:tgtEl>
                                          <p:spTgt spid="218"/>
                                        </p:tgtEl>
                                      </p:cBhvr>
                                    </p:animEffect>
                                  </p:childTnLst>
                                </p:cTn>
                              </p:par>
                              <p:par>
                                <p:cTn id="194" presetID="10" presetClass="entr" presetSubtype="0" fill="hold" nodeType="withEffect">
                                  <p:stCondLst>
                                    <p:cond delay="0"/>
                                  </p:stCondLst>
                                  <p:childTnLst>
                                    <p:set>
                                      <p:cBhvr>
                                        <p:cTn id="195" dur="1" fill="hold">
                                          <p:stCondLst>
                                            <p:cond delay="0"/>
                                          </p:stCondLst>
                                        </p:cTn>
                                        <p:tgtEl>
                                          <p:spTgt spid="219"/>
                                        </p:tgtEl>
                                        <p:attrNameLst>
                                          <p:attrName>style.visibility</p:attrName>
                                        </p:attrNameLst>
                                      </p:cBhvr>
                                      <p:to>
                                        <p:strVal val="visible"/>
                                      </p:to>
                                    </p:set>
                                    <p:animEffect transition="in" filter="fade">
                                      <p:cBhvr>
                                        <p:cTn id="196" dur="500"/>
                                        <p:tgtEl>
                                          <p:spTgt spid="219"/>
                                        </p:tgtEl>
                                      </p:cBhvr>
                                    </p:animEffect>
                                  </p:childTnLst>
                                </p:cTn>
                              </p:par>
                              <p:par>
                                <p:cTn id="197" presetID="10" presetClass="entr" presetSubtype="0" fill="hold" nodeType="withEffect">
                                  <p:stCondLst>
                                    <p:cond delay="0"/>
                                  </p:stCondLst>
                                  <p:childTnLst>
                                    <p:set>
                                      <p:cBhvr>
                                        <p:cTn id="198" dur="1" fill="hold">
                                          <p:stCondLst>
                                            <p:cond delay="0"/>
                                          </p:stCondLst>
                                        </p:cTn>
                                        <p:tgtEl>
                                          <p:spTgt spid="220"/>
                                        </p:tgtEl>
                                        <p:attrNameLst>
                                          <p:attrName>style.visibility</p:attrName>
                                        </p:attrNameLst>
                                      </p:cBhvr>
                                      <p:to>
                                        <p:strVal val="visible"/>
                                      </p:to>
                                    </p:set>
                                    <p:animEffect transition="in" filter="fade">
                                      <p:cBhvr>
                                        <p:cTn id="199" dur="500"/>
                                        <p:tgtEl>
                                          <p:spTgt spid="220"/>
                                        </p:tgtEl>
                                      </p:cBhvr>
                                    </p:animEffect>
                                  </p:childTnLst>
                                </p:cTn>
                              </p:par>
                              <p:par>
                                <p:cTn id="200" presetID="10" presetClass="entr" presetSubtype="0" fill="hold" nodeType="withEffect">
                                  <p:stCondLst>
                                    <p:cond delay="0"/>
                                  </p:stCondLst>
                                  <p:childTnLst>
                                    <p:set>
                                      <p:cBhvr>
                                        <p:cTn id="201" dur="1" fill="hold">
                                          <p:stCondLst>
                                            <p:cond delay="0"/>
                                          </p:stCondLst>
                                        </p:cTn>
                                        <p:tgtEl>
                                          <p:spTgt spid="221"/>
                                        </p:tgtEl>
                                        <p:attrNameLst>
                                          <p:attrName>style.visibility</p:attrName>
                                        </p:attrNameLst>
                                      </p:cBhvr>
                                      <p:to>
                                        <p:strVal val="visible"/>
                                      </p:to>
                                    </p:set>
                                    <p:animEffect transition="in" filter="fade">
                                      <p:cBhvr>
                                        <p:cTn id="202" dur="500"/>
                                        <p:tgtEl>
                                          <p:spTgt spid="221"/>
                                        </p:tgtEl>
                                      </p:cBhvr>
                                    </p:animEffect>
                                  </p:childTnLst>
                                </p:cTn>
                              </p:par>
                              <p:par>
                                <p:cTn id="203" presetID="10" presetClass="entr" presetSubtype="0" fill="hold" nodeType="withEffect">
                                  <p:stCondLst>
                                    <p:cond delay="0"/>
                                  </p:stCondLst>
                                  <p:childTnLst>
                                    <p:set>
                                      <p:cBhvr>
                                        <p:cTn id="204" dur="1" fill="hold">
                                          <p:stCondLst>
                                            <p:cond delay="0"/>
                                          </p:stCondLst>
                                        </p:cTn>
                                        <p:tgtEl>
                                          <p:spTgt spid="222"/>
                                        </p:tgtEl>
                                        <p:attrNameLst>
                                          <p:attrName>style.visibility</p:attrName>
                                        </p:attrNameLst>
                                      </p:cBhvr>
                                      <p:to>
                                        <p:strVal val="visible"/>
                                      </p:to>
                                    </p:set>
                                    <p:animEffect transition="in" filter="fade">
                                      <p:cBhvr>
                                        <p:cTn id="205" dur="500"/>
                                        <p:tgtEl>
                                          <p:spTgt spid="222"/>
                                        </p:tgtEl>
                                      </p:cBhvr>
                                    </p:animEffect>
                                  </p:childTnLst>
                                </p:cTn>
                              </p:par>
                              <p:par>
                                <p:cTn id="206" presetID="10" presetClass="entr" presetSubtype="0" fill="hold" nodeType="withEffect">
                                  <p:stCondLst>
                                    <p:cond delay="0"/>
                                  </p:stCondLst>
                                  <p:childTnLst>
                                    <p:set>
                                      <p:cBhvr>
                                        <p:cTn id="207" dur="1" fill="hold">
                                          <p:stCondLst>
                                            <p:cond delay="0"/>
                                          </p:stCondLst>
                                        </p:cTn>
                                        <p:tgtEl>
                                          <p:spTgt spid="223"/>
                                        </p:tgtEl>
                                        <p:attrNameLst>
                                          <p:attrName>style.visibility</p:attrName>
                                        </p:attrNameLst>
                                      </p:cBhvr>
                                      <p:to>
                                        <p:strVal val="visible"/>
                                      </p:to>
                                    </p:set>
                                    <p:animEffect transition="in" filter="fade">
                                      <p:cBhvr>
                                        <p:cTn id="208" dur="500"/>
                                        <p:tgtEl>
                                          <p:spTgt spid="223"/>
                                        </p:tgtEl>
                                      </p:cBhvr>
                                    </p:animEffect>
                                  </p:childTnLst>
                                </p:cTn>
                              </p:par>
                              <p:par>
                                <p:cTn id="209" presetID="10" presetClass="entr" presetSubtype="0" fill="hold" nodeType="withEffect">
                                  <p:stCondLst>
                                    <p:cond delay="0"/>
                                  </p:stCondLst>
                                  <p:childTnLst>
                                    <p:set>
                                      <p:cBhvr>
                                        <p:cTn id="210" dur="1" fill="hold">
                                          <p:stCondLst>
                                            <p:cond delay="0"/>
                                          </p:stCondLst>
                                        </p:cTn>
                                        <p:tgtEl>
                                          <p:spTgt spid="224"/>
                                        </p:tgtEl>
                                        <p:attrNameLst>
                                          <p:attrName>style.visibility</p:attrName>
                                        </p:attrNameLst>
                                      </p:cBhvr>
                                      <p:to>
                                        <p:strVal val="visible"/>
                                      </p:to>
                                    </p:set>
                                    <p:animEffect transition="in" filter="fade">
                                      <p:cBhvr>
                                        <p:cTn id="211" dur="500"/>
                                        <p:tgtEl>
                                          <p:spTgt spid="224"/>
                                        </p:tgtEl>
                                      </p:cBhvr>
                                    </p:animEffect>
                                  </p:childTnLst>
                                </p:cTn>
                              </p:par>
                              <p:par>
                                <p:cTn id="212" presetID="10" presetClass="entr" presetSubtype="0" fill="hold" nodeType="withEffect">
                                  <p:stCondLst>
                                    <p:cond delay="0"/>
                                  </p:stCondLst>
                                  <p:childTnLst>
                                    <p:set>
                                      <p:cBhvr>
                                        <p:cTn id="213" dur="1" fill="hold">
                                          <p:stCondLst>
                                            <p:cond delay="0"/>
                                          </p:stCondLst>
                                        </p:cTn>
                                        <p:tgtEl>
                                          <p:spTgt spid="225"/>
                                        </p:tgtEl>
                                        <p:attrNameLst>
                                          <p:attrName>style.visibility</p:attrName>
                                        </p:attrNameLst>
                                      </p:cBhvr>
                                      <p:to>
                                        <p:strVal val="visible"/>
                                      </p:to>
                                    </p:set>
                                    <p:animEffect transition="in" filter="fade">
                                      <p:cBhvr>
                                        <p:cTn id="214" dur="500"/>
                                        <p:tgtEl>
                                          <p:spTgt spid="225"/>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226"/>
                                        </p:tgtEl>
                                        <p:attrNameLst>
                                          <p:attrName>style.visibility</p:attrName>
                                        </p:attrNameLst>
                                      </p:cBhvr>
                                      <p:to>
                                        <p:strVal val="visible"/>
                                      </p:to>
                                    </p:set>
                                    <p:animEffect transition="in" filter="fade">
                                      <p:cBhvr>
                                        <p:cTn id="217" dur="500"/>
                                        <p:tgtEl>
                                          <p:spTgt spid="226"/>
                                        </p:tgtEl>
                                      </p:cBhvr>
                                    </p:animEffect>
                                  </p:childTnLst>
                                </p:cTn>
                              </p:par>
                              <p:par>
                                <p:cTn id="218" presetID="10" presetClass="entr" presetSubtype="0" fill="hold" grpId="0" nodeType="withEffect">
                                  <p:stCondLst>
                                    <p:cond delay="500"/>
                                  </p:stCondLst>
                                  <p:childTnLst>
                                    <p:set>
                                      <p:cBhvr>
                                        <p:cTn id="219" dur="1" fill="hold">
                                          <p:stCondLst>
                                            <p:cond delay="0"/>
                                          </p:stCondLst>
                                        </p:cTn>
                                        <p:tgtEl>
                                          <p:spTgt spid="227"/>
                                        </p:tgtEl>
                                        <p:attrNameLst>
                                          <p:attrName>style.visibility</p:attrName>
                                        </p:attrNameLst>
                                      </p:cBhvr>
                                      <p:to>
                                        <p:strVal val="visible"/>
                                      </p:to>
                                    </p:set>
                                    <p:animEffect transition="in" filter="fade">
                                      <p:cBhvr>
                                        <p:cTn id="220" dur="500"/>
                                        <p:tgtEl>
                                          <p:spTgt spid="227"/>
                                        </p:tgtEl>
                                      </p:cBhvr>
                                    </p:animEffect>
                                  </p:childTnLst>
                                </p:cTn>
                              </p:par>
                              <p:par>
                                <p:cTn id="221" presetID="10" presetClass="entr" presetSubtype="0" fill="hold" grpId="0" nodeType="withEffect">
                                  <p:stCondLst>
                                    <p:cond delay="0"/>
                                  </p:stCondLst>
                                  <p:childTnLst>
                                    <p:set>
                                      <p:cBhvr>
                                        <p:cTn id="222" dur="1" fill="hold">
                                          <p:stCondLst>
                                            <p:cond delay="0"/>
                                          </p:stCondLst>
                                        </p:cTn>
                                        <p:tgtEl>
                                          <p:spTgt spid="228"/>
                                        </p:tgtEl>
                                        <p:attrNameLst>
                                          <p:attrName>style.visibility</p:attrName>
                                        </p:attrNameLst>
                                      </p:cBhvr>
                                      <p:to>
                                        <p:strVal val="visible"/>
                                      </p:to>
                                    </p:set>
                                    <p:animEffect transition="in" filter="fade">
                                      <p:cBhvr>
                                        <p:cTn id="223" dur="500"/>
                                        <p:tgtEl>
                                          <p:spTgt spid="228"/>
                                        </p:tgtEl>
                                      </p:cBhvr>
                                    </p:animEffect>
                                  </p:childTnLst>
                                </p:cTn>
                              </p:par>
                              <p:par>
                                <p:cTn id="224" presetID="10" presetClass="entr" presetSubtype="0" fill="hold" nodeType="withEffect">
                                  <p:stCondLst>
                                    <p:cond delay="0"/>
                                  </p:stCondLst>
                                  <p:childTnLst>
                                    <p:set>
                                      <p:cBhvr>
                                        <p:cTn id="225" dur="1" fill="hold">
                                          <p:stCondLst>
                                            <p:cond delay="0"/>
                                          </p:stCondLst>
                                        </p:cTn>
                                        <p:tgtEl>
                                          <p:spTgt spid="292"/>
                                        </p:tgtEl>
                                        <p:attrNameLst>
                                          <p:attrName>style.visibility</p:attrName>
                                        </p:attrNameLst>
                                      </p:cBhvr>
                                      <p:to>
                                        <p:strVal val="visible"/>
                                      </p:to>
                                    </p:set>
                                    <p:animEffect transition="in" filter="fade">
                                      <p:cBhvr>
                                        <p:cTn id="226" dur="500"/>
                                        <p:tgtEl>
                                          <p:spTgt spid="292"/>
                                        </p:tgtEl>
                                      </p:cBhvr>
                                    </p:animEffect>
                                  </p:childTnLst>
                                </p:cTn>
                              </p:par>
                              <p:par>
                                <p:cTn id="227" presetID="10" presetClass="entr" presetSubtype="0" fill="hold" nodeType="withEffect">
                                  <p:stCondLst>
                                    <p:cond delay="0"/>
                                  </p:stCondLst>
                                  <p:childTnLst>
                                    <p:set>
                                      <p:cBhvr>
                                        <p:cTn id="228" dur="1" fill="hold">
                                          <p:stCondLst>
                                            <p:cond delay="0"/>
                                          </p:stCondLst>
                                        </p:cTn>
                                        <p:tgtEl>
                                          <p:spTgt spid="297"/>
                                        </p:tgtEl>
                                        <p:attrNameLst>
                                          <p:attrName>style.visibility</p:attrName>
                                        </p:attrNameLst>
                                      </p:cBhvr>
                                      <p:to>
                                        <p:strVal val="visible"/>
                                      </p:to>
                                    </p:set>
                                    <p:animEffect transition="in" filter="fade">
                                      <p:cBhvr>
                                        <p:cTn id="229" dur="500"/>
                                        <p:tgtEl>
                                          <p:spTgt spid="297"/>
                                        </p:tgtEl>
                                      </p:cBhvr>
                                    </p:animEffect>
                                  </p:childTnLst>
                                </p:cTn>
                              </p:par>
                              <p:par>
                                <p:cTn id="230" presetID="10" presetClass="entr" presetSubtype="0" fill="hold" nodeType="withEffect">
                                  <p:stCondLst>
                                    <p:cond delay="0"/>
                                  </p:stCondLst>
                                  <p:childTnLst>
                                    <p:set>
                                      <p:cBhvr>
                                        <p:cTn id="231" dur="1" fill="hold">
                                          <p:stCondLst>
                                            <p:cond delay="0"/>
                                          </p:stCondLst>
                                        </p:cTn>
                                        <p:tgtEl>
                                          <p:spTgt spid="334"/>
                                        </p:tgtEl>
                                        <p:attrNameLst>
                                          <p:attrName>style.visibility</p:attrName>
                                        </p:attrNameLst>
                                      </p:cBhvr>
                                      <p:to>
                                        <p:strVal val="visible"/>
                                      </p:to>
                                    </p:set>
                                    <p:animEffect transition="in" filter="fade">
                                      <p:cBhvr>
                                        <p:cTn id="232" dur="500"/>
                                        <p:tgtEl>
                                          <p:spTgt spid="334"/>
                                        </p:tgtEl>
                                      </p:cBhvr>
                                    </p:animEffect>
                                  </p:childTnLst>
                                </p:cTn>
                              </p:par>
                              <p:par>
                                <p:cTn id="233" presetID="10" presetClass="entr" presetSubtype="0" fill="hold" nodeType="withEffect">
                                  <p:stCondLst>
                                    <p:cond delay="0"/>
                                  </p:stCondLst>
                                  <p:childTnLst>
                                    <p:set>
                                      <p:cBhvr>
                                        <p:cTn id="234" dur="1" fill="hold">
                                          <p:stCondLst>
                                            <p:cond delay="0"/>
                                          </p:stCondLst>
                                        </p:cTn>
                                        <p:tgtEl>
                                          <p:spTgt spid="328"/>
                                        </p:tgtEl>
                                        <p:attrNameLst>
                                          <p:attrName>style.visibility</p:attrName>
                                        </p:attrNameLst>
                                      </p:cBhvr>
                                      <p:to>
                                        <p:strVal val="visible"/>
                                      </p:to>
                                    </p:set>
                                    <p:animEffect transition="in" filter="fade">
                                      <p:cBhvr>
                                        <p:cTn id="235" dur="500"/>
                                        <p:tgtEl>
                                          <p:spTgt spid="328"/>
                                        </p:tgtEl>
                                      </p:cBhvr>
                                    </p:animEffect>
                                  </p:childTnLst>
                                </p:cTn>
                              </p:par>
                              <p:par>
                                <p:cTn id="236" presetID="10" presetClass="entr" presetSubtype="0" fill="hold" grpId="0" nodeType="withEffect">
                                  <p:stCondLst>
                                    <p:cond delay="0"/>
                                  </p:stCondLst>
                                  <p:childTnLst>
                                    <p:set>
                                      <p:cBhvr>
                                        <p:cTn id="237" dur="1" fill="hold">
                                          <p:stCondLst>
                                            <p:cond delay="0"/>
                                          </p:stCondLst>
                                        </p:cTn>
                                        <p:tgtEl>
                                          <p:spTgt spid="90"/>
                                        </p:tgtEl>
                                        <p:attrNameLst>
                                          <p:attrName>style.visibility</p:attrName>
                                        </p:attrNameLst>
                                      </p:cBhvr>
                                      <p:to>
                                        <p:strVal val="visible"/>
                                      </p:to>
                                    </p:set>
                                    <p:animEffect transition="in" filter="fade">
                                      <p:cBhvr>
                                        <p:cTn id="238"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 grpId="0" animBg="1"/>
      <p:bldP spid="155" grpId="0" animBg="1"/>
      <p:bldP spid="156" grpId="0" animBg="1"/>
      <p:bldP spid="157" grpId="0"/>
      <p:bldP spid="158" grpId="0" animBg="1"/>
      <p:bldP spid="159" grpId="0" animBg="1"/>
      <p:bldP spid="160" grpId="0" animBg="1"/>
      <p:bldP spid="161" grpId="0"/>
      <p:bldP spid="162" grpId="0" animBg="1"/>
      <p:bldP spid="163" grpId="0" animBg="1"/>
      <p:bldP spid="164" grpId="0" animBg="1"/>
      <p:bldP spid="165" grpId="0"/>
      <p:bldP spid="166" grpId="0" animBg="1"/>
      <p:bldP spid="167" grpId="0" animBg="1"/>
      <p:bldP spid="168" grpId="0" animBg="1"/>
      <p:bldP spid="169" grpId="0"/>
      <p:bldP spid="170" grpId="0" animBg="1"/>
      <p:bldP spid="171" grpId="0" animBg="1"/>
      <p:bldP spid="172" grpId="0" animBg="1"/>
      <p:bldP spid="173" grpId="0"/>
      <p:bldP spid="174" grpId="0" animBg="1"/>
      <p:bldP spid="175" grpId="0" animBg="1"/>
      <p:bldP spid="176" grpId="0" animBg="1"/>
      <p:bldP spid="177" grpId="0"/>
      <p:bldP spid="178" grpId="0" animBg="1"/>
      <p:bldP spid="179" grpId="0" animBg="1"/>
      <p:bldP spid="180" grpId="0" animBg="1"/>
      <p:bldP spid="181" grpId="0"/>
      <p:bldP spid="183" grpId="0" animBg="1"/>
      <p:bldP spid="184" grpId="0" animBg="1"/>
      <p:bldP spid="185" grpId="0" animBg="1"/>
      <p:bldP spid="186" grpId="0"/>
      <p:bldP spid="187" grpId="0" animBg="1"/>
      <p:bldP spid="188" grpId="0" animBg="1"/>
      <p:bldP spid="189" grpId="0" animBg="1"/>
      <p:bldP spid="190" grpId="0"/>
      <p:bldP spid="191" grpId="0" animBg="1"/>
      <p:bldP spid="192" grpId="0" animBg="1"/>
      <p:bldP spid="193" grpId="0" animBg="1"/>
      <p:bldP spid="194" grpId="0"/>
      <p:bldP spid="195" grpId="0" animBg="1"/>
      <p:bldP spid="196" grpId="0" animBg="1"/>
      <p:bldP spid="197" grpId="0" animBg="1"/>
      <p:bldP spid="198" grpId="0"/>
      <p:bldP spid="199" grpId="0"/>
      <p:bldP spid="200" grpId="0"/>
      <p:bldP spid="201" grpId="0"/>
      <p:bldP spid="217" grpId="0"/>
      <p:bldP spid="226" grpId="0" animBg="1"/>
      <p:bldP spid="227" grpId="0" animBg="1"/>
      <p:bldP spid="228" grpId="0" animBg="1"/>
      <p:bldP spid="9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Rechteck"/>
          <p:cNvSpPr/>
          <p:nvPr/>
        </p:nvSpPr>
        <p:spPr>
          <a:xfrm>
            <a:off x="0" y="0"/>
            <a:ext cx="243840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449" name="Form"/>
          <p:cNvSpPr/>
          <p:nvPr/>
        </p:nvSpPr>
        <p:spPr>
          <a:xfrm>
            <a:off x="-4528909" y="0"/>
            <a:ext cx="13914778" cy="12462594"/>
          </a:xfrm>
          <a:custGeom>
            <a:avLst/>
            <a:gdLst/>
            <a:ahLst/>
            <a:cxnLst>
              <a:cxn ang="0">
                <a:pos x="wd2" y="hd2"/>
              </a:cxn>
              <a:cxn ang="5400000">
                <a:pos x="wd2" y="hd2"/>
              </a:cxn>
              <a:cxn ang="10800000">
                <a:pos x="wd2" y="hd2"/>
              </a:cxn>
              <a:cxn ang="16200000">
                <a:pos x="wd2" y="hd2"/>
              </a:cxn>
            </a:cxnLst>
            <a:rect l="0" t="0" r="r" b="b"/>
            <a:pathLst>
              <a:path w="21393" h="21600" extrusionOk="0">
                <a:moveTo>
                  <a:pt x="6511" y="0"/>
                </a:moveTo>
                <a:cubicBezTo>
                  <a:pt x="5684" y="0"/>
                  <a:pt x="4919" y="497"/>
                  <a:pt x="4505" y="1305"/>
                </a:cubicBezTo>
                <a:lnTo>
                  <a:pt x="311" y="9495"/>
                </a:lnTo>
                <a:cubicBezTo>
                  <a:pt x="-103" y="10303"/>
                  <a:pt x="-103" y="11297"/>
                  <a:pt x="311" y="12105"/>
                </a:cubicBezTo>
                <a:lnTo>
                  <a:pt x="4505" y="20295"/>
                </a:lnTo>
                <a:cubicBezTo>
                  <a:pt x="4919" y="21103"/>
                  <a:pt x="5684" y="21600"/>
                  <a:pt x="6511" y="21600"/>
                </a:cubicBezTo>
                <a:lnTo>
                  <a:pt x="8254" y="21600"/>
                </a:lnTo>
                <a:lnTo>
                  <a:pt x="9301" y="19556"/>
                </a:lnTo>
                <a:lnTo>
                  <a:pt x="7196" y="19556"/>
                </a:lnTo>
                <a:cubicBezTo>
                  <a:pt x="7196" y="19556"/>
                  <a:pt x="11270" y="11601"/>
                  <a:pt x="11270" y="11601"/>
                </a:cubicBezTo>
                <a:cubicBezTo>
                  <a:pt x="10403" y="11037"/>
                  <a:pt x="9295" y="11372"/>
                  <a:pt x="8794" y="12349"/>
                </a:cubicBezTo>
                <a:lnTo>
                  <a:pt x="5661" y="18465"/>
                </a:lnTo>
                <a:lnTo>
                  <a:pt x="4613" y="16418"/>
                </a:lnTo>
                <a:lnTo>
                  <a:pt x="10074" y="5755"/>
                </a:lnTo>
                <a:cubicBezTo>
                  <a:pt x="9207" y="5191"/>
                  <a:pt x="8098" y="5526"/>
                  <a:pt x="7597" y="6503"/>
                </a:cubicBezTo>
                <a:lnTo>
                  <a:pt x="3567" y="14374"/>
                </a:lnTo>
                <a:lnTo>
                  <a:pt x="2182" y="11671"/>
                </a:lnTo>
                <a:cubicBezTo>
                  <a:pt x="1906" y="11132"/>
                  <a:pt x="1906" y="10468"/>
                  <a:pt x="2182" y="9929"/>
                </a:cubicBezTo>
                <a:lnTo>
                  <a:pt x="5775" y="2913"/>
                </a:lnTo>
                <a:cubicBezTo>
                  <a:pt x="6050" y="2375"/>
                  <a:pt x="6560" y="2044"/>
                  <a:pt x="7112" y="2044"/>
                </a:cubicBezTo>
                <a:lnTo>
                  <a:pt x="9881" y="2044"/>
                </a:lnTo>
                <a:lnTo>
                  <a:pt x="10928" y="0"/>
                </a:lnTo>
                <a:lnTo>
                  <a:pt x="6511" y="0"/>
                </a:lnTo>
                <a:close/>
                <a:moveTo>
                  <a:pt x="13005" y="0"/>
                </a:moveTo>
                <a:lnTo>
                  <a:pt x="11959" y="2044"/>
                </a:lnTo>
                <a:lnTo>
                  <a:pt x="14282" y="2044"/>
                </a:lnTo>
                <a:cubicBezTo>
                  <a:pt x="14834" y="2044"/>
                  <a:pt x="15344" y="2375"/>
                  <a:pt x="15619" y="2913"/>
                </a:cubicBezTo>
                <a:lnTo>
                  <a:pt x="19212" y="9929"/>
                </a:lnTo>
                <a:cubicBezTo>
                  <a:pt x="19488" y="10468"/>
                  <a:pt x="19488" y="11132"/>
                  <a:pt x="19212" y="11671"/>
                </a:cubicBezTo>
                <a:lnTo>
                  <a:pt x="15619" y="18687"/>
                </a:lnTo>
                <a:cubicBezTo>
                  <a:pt x="15344" y="19225"/>
                  <a:pt x="14834" y="19556"/>
                  <a:pt x="14282" y="19556"/>
                </a:cubicBezTo>
                <a:lnTo>
                  <a:pt x="11372" y="19556"/>
                </a:lnTo>
                <a:lnTo>
                  <a:pt x="10326" y="21600"/>
                </a:lnTo>
                <a:lnTo>
                  <a:pt x="14883" y="21600"/>
                </a:lnTo>
                <a:cubicBezTo>
                  <a:pt x="15710" y="21600"/>
                  <a:pt x="16475" y="21103"/>
                  <a:pt x="16889" y="20295"/>
                </a:cubicBezTo>
                <a:lnTo>
                  <a:pt x="21083" y="12105"/>
                </a:lnTo>
                <a:cubicBezTo>
                  <a:pt x="21497" y="11297"/>
                  <a:pt x="21497" y="10303"/>
                  <a:pt x="21083" y="9495"/>
                </a:cubicBezTo>
                <a:lnTo>
                  <a:pt x="16889" y="1305"/>
                </a:lnTo>
                <a:cubicBezTo>
                  <a:pt x="16475" y="497"/>
                  <a:pt x="15710" y="0"/>
                  <a:pt x="14883" y="0"/>
                </a:cubicBezTo>
                <a:lnTo>
                  <a:pt x="13005" y="0"/>
                </a:lnTo>
                <a:close/>
                <a:moveTo>
                  <a:pt x="15382" y="9771"/>
                </a:moveTo>
                <a:cubicBezTo>
                  <a:pt x="14739" y="9752"/>
                  <a:pt x="14108" y="10120"/>
                  <a:pt x="13764" y="10792"/>
                </a:cubicBezTo>
                <a:lnTo>
                  <a:pt x="9276" y="19548"/>
                </a:lnTo>
                <a:cubicBezTo>
                  <a:pt x="9276" y="19548"/>
                  <a:pt x="11370" y="19548"/>
                  <a:pt x="11370" y="19548"/>
                </a:cubicBezTo>
                <a:lnTo>
                  <a:pt x="16240" y="10044"/>
                </a:lnTo>
                <a:cubicBezTo>
                  <a:pt x="15969" y="9868"/>
                  <a:pt x="15675" y="9779"/>
                  <a:pt x="15382" y="9771"/>
                </a:cubicBezTo>
                <a:close/>
              </a:path>
            </a:pathLst>
          </a:custGeom>
          <a:solidFill>
            <a:schemeClr val="accent2">
              <a:alpha val="10000"/>
            </a:schemeClr>
          </a:solidFill>
          <a:ln w="12700">
            <a:miter lim="400000"/>
          </a:ln>
        </p:spPr>
        <p:txBody>
          <a:bodyPr lIns="38100" tIns="38100" rIns="38100" bIns="38100" anchor="ctr"/>
          <a:lstStyle/>
          <a:p>
            <a:pPr>
              <a:spcBef>
                <a:spcPts val="2000"/>
              </a:spcBef>
              <a:defRPr>
                <a:latin typeface="IBM Plex Sans Regular"/>
                <a:ea typeface="IBM Plex Sans Regular"/>
                <a:cs typeface="IBM Plex Sans Regular"/>
                <a:sym typeface="IBM Plex Sans Regular"/>
              </a:defRPr>
            </a:pPr>
            <a:endParaRPr/>
          </a:p>
        </p:txBody>
      </p:sp>
      <p:grpSp>
        <p:nvGrpSpPr>
          <p:cNvPr id="32" name="Group 31"/>
          <p:cNvGrpSpPr/>
          <p:nvPr/>
        </p:nvGrpSpPr>
        <p:grpSpPr>
          <a:xfrm>
            <a:off x="-747842" y="-14636"/>
            <a:ext cx="8247752" cy="1469360"/>
            <a:chOff x="-747842" y="-14636"/>
            <a:chExt cx="8247752" cy="1469360"/>
          </a:xfrm>
        </p:grpSpPr>
        <p:sp>
          <p:nvSpPr>
            <p:cNvPr id="33" name="Parallelogram 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4" name="Parallelogram 33"/>
            <p:cNvSpPr/>
            <p:nvPr/>
          </p:nvSpPr>
          <p:spPr>
            <a:xfrm>
              <a:off x="385316" y="2495"/>
              <a:ext cx="7114594"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35"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CHALLANGES</a:t>
            </a:r>
            <a:endParaRPr sz="6600" b="1" dirty="0">
              <a:solidFill>
                <a:schemeClr val="tx1"/>
              </a:solidFill>
              <a:latin typeface="Calibri" panose="020F0502020204030204" pitchFamily="34" charset="0"/>
              <a:cs typeface="Calibri" panose="020F0502020204030204" pitchFamily="34" charset="0"/>
            </a:endParaRPr>
          </a:p>
        </p:txBody>
      </p:sp>
      <p:grpSp>
        <p:nvGrpSpPr>
          <p:cNvPr id="36" name="Group 35"/>
          <p:cNvGrpSpPr/>
          <p:nvPr/>
        </p:nvGrpSpPr>
        <p:grpSpPr>
          <a:xfrm>
            <a:off x="6170395" y="215497"/>
            <a:ext cx="1805929" cy="1684394"/>
            <a:chOff x="6815975" y="215497"/>
            <a:chExt cx="1805929" cy="1684394"/>
          </a:xfrm>
        </p:grpSpPr>
        <p:sp>
          <p:nvSpPr>
            <p:cNvPr id="37" name="Parallelogram 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8" name="Parallelogram 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39" name="Parallelogram 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9" name="Picture 8"/>
          <p:cNvPicPr>
            <a:picLocks noChangeAspect="1"/>
          </p:cNvPicPr>
          <p:nvPr/>
        </p:nvPicPr>
        <p:blipFill rotWithShape="1">
          <a:blip r:embed="rId3">
            <a:duotone>
              <a:prstClr val="black"/>
              <a:schemeClr val="accent4">
                <a:lumMod val="50000"/>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6316" b="14863"/>
          <a:stretch/>
        </p:blipFill>
        <p:spPr>
          <a:xfrm>
            <a:off x="14105200" y="4777740"/>
            <a:ext cx="10278800" cy="8938260"/>
          </a:xfrm>
          <a:prstGeom prst="rect">
            <a:avLst/>
          </a:prstGeom>
          <a:noFill/>
        </p:spPr>
      </p:pic>
      <p:grpSp>
        <p:nvGrpSpPr>
          <p:cNvPr id="126" name="Google Shape;1540;p37"/>
          <p:cNvGrpSpPr/>
          <p:nvPr/>
        </p:nvGrpSpPr>
        <p:grpSpPr>
          <a:xfrm>
            <a:off x="9523175" y="7073498"/>
            <a:ext cx="7681908" cy="4607961"/>
            <a:chOff x="4622325" y="2837788"/>
            <a:chExt cx="2499875" cy="1583838"/>
          </a:xfrm>
        </p:grpSpPr>
        <p:sp>
          <p:nvSpPr>
            <p:cNvPr id="163" name="Google Shape;1541;p37"/>
            <p:cNvSpPr/>
            <p:nvPr/>
          </p:nvSpPr>
          <p:spPr>
            <a:xfrm>
              <a:off x="523760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Limited scalability and security management</a:t>
              </a:r>
            </a:p>
          </p:txBody>
        </p:sp>
        <p:sp>
          <p:nvSpPr>
            <p:cNvPr id="164" name="Google Shape;1542;p37"/>
            <p:cNvSpPr/>
            <p:nvPr/>
          </p:nvSpPr>
          <p:spPr>
            <a:xfrm>
              <a:off x="4652975" y="2837788"/>
              <a:ext cx="518850" cy="1215950"/>
            </a:xfrm>
            <a:custGeom>
              <a:avLst/>
              <a:gdLst/>
              <a:ahLst/>
              <a:cxnLst/>
              <a:rect l="l" t="t" r="r" b="b"/>
              <a:pathLst>
                <a:path w="20754" h="48638" extrusionOk="0">
                  <a:moveTo>
                    <a:pt x="346" y="0"/>
                  </a:moveTo>
                  <a:cubicBezTo>
                    <a:pt x="155" y="0"/>
                    <a:pt x="1" y="155"/>
                    <a:pt x="1" y="346"/>
                  </a:cubicBezTo>
                  <a:lnTo>
                    <a:pt x="1" y="39970"/>
                  </a:lnTo>
                  <a:cubicBezTo>
                    <a:pt x="1" y="44756"/>
                    <a:pt x="4037" y="48637"/>
                    <a:pt x="8990" y="48637"/>
                  </a:cubicBezTo>
                  <a:lnTo>
                    <a:pt x="20408" y="48637"/>
                  </a:lnTo>
                  <a:cubicBezTo>
                    <a:pt x="20598" y="48637"/>
                    <a:pt x="20753" y="48494"/>
                    <a:pt x="20753" y="48304"/>
                  </a:cubicBezTo>
                  <a:cubicBezTo>
                    <a:pt x="20753" y="48113"/>
                    <a:pt x="20598" y="47959"/>
                    <a:pt x="20408" y="47959"/>
                  </a:cubicBezTo>
                  <a:lnTo>
                    <a:pt x="8990" y="47959"/>
                  </a:lnTo>
                  <a:cubicBezTo>
                    <a:pt x="4406" y="47959"/>
                    <a:pt x="679" y="44375"/>
                    <a:pt x="679" y="39970"/>
                  </a:cubicBezTo>
                  <a:lnTo>
                    <a:pt x="679" y="346"/>
                  </a:lnTo>
                  <a:cubicBezTo>
                    <a:pt x="679" y="155"/>
                    <a:pt x="525" y="0"/>
                    <a:pt x="34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543;p37"/>
            <p:cNvSpPr/>
            <p:nvPr/>
          </p:nvSpPr>
          <p:spPr>
            <a:xfrm>
              <a:off x="4622325" y="3140663"/>
              <a:ext cx="450675" cy="276975"/>
            </a:xfrm>
            <a:custGeom>
              <a:avLst/>
              <a:gdLst/>
              <a:ahLst/>
              <a:cxnLst/>
              <a:rect l="l" t="t" r="r" b="b"/>
              <a:pathLst>
                <a:path w="18027" h="11079" extrusionOk="0">
                  <a:moveTo>
                    <a:pt x="17451" y="1"/>
                  </a:moveTo>
                  <a:cubicBezTo>
                    <a:pt x="17306" y="1"/>
                    <a:pt x="17162" y="65"/>
                    <a:pt x="17062" y="185"/>
                  </a:cubicBezTo>
                  <a:cubicBezTo>
                    <a:pt x="16312" y="1078"/>
                    <a:pt x="15431" y="1828"/>
                    <a:pt x="14419" y="2411"/>
                  </a:cubicBezTo>
                  <a:lnTo>
                    <a:pt x="2905" y="9067"/>
                  </a:lnTo>
                  <a:cubicBezTo>
                    <a:pt x="2132" y="9507"/>
                    <a:pt x="1298" y="9841"/>
                    <a:pt x="441" y="10067"/>
                  </a:cubicBezTo>
                  <a:cubicBezTo>
                    <a:pt x="167" y="10138"/>
                    <a:pt x="0" y="10412"/>
                    <a:pt x="72" y="10686"/>
                  </a:cubicBezTo>
                  <a:cubicBezTo>
                    <a:pt x="131" y="10924"/>
                    <a:pt x="346" y="11079"/>
                    <a:pt x="572" y="11079"/>
                  </a:cubicBezTo>
                  <a:cubicBezTo>
                    <a:pt x="608" y="11079"/>
                    <a:pt x="655" y="11067"/>
                    <a:pt x="703" y="11055"/>
                  </a:cubicBezTo>
                  <a:cubicBezTo>
                    <a:pt x="1643" y="10817"/>
                    <a:pt x="2560" y="10448"/>
                    <a:pt x="3417" y="9948"/>
                  </a:cubicBezTo>
                  <a:lnTo>
                    <a:pt x="14943" y="3304"/>
                  </a:lnTo>
                  <a:cubicBezTo>
                    <a:pt x="16050" y="2661"/>
                    <a:pt x="17026" y="1828"/>
                    <a:pt x="17848" y="839"/>
                  </a:cubicBezTo>
                  <a:cubicBezTo>
                    <a:pt x="18026" y="625"/>
                    <a:pt x="18003" y="304"/>
                    <a:pt x="17776" y="125"/>
                  </a:cubicBezTo>
                  <a:cubicBezTo>
                    <a:pt x="17682" y="41"/>
                    <a:pt x="17566" y="1"/>
                    <a:pt x="17451"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544;p37"/>
            <p:cNvSpPr/>
            <p:nvPr/>
          </p:nvSpPr>
          <p:spPr>
            <a:xfrm>
              <a:off x="4936650" y="3793488"/>
              <a:ext cx="453350" cy="503500"/>
            </a:xfrm>
            <a:custGeom>
              <a:avLst/>
              <a:gdLst/>
              <a:ahLst/>
              <a:cxnLst/>
              <a:rect l="l" t="t" r="r" b="b"/>
              <a:pathLst>
                <a:path w="18134" h="20140" extrusionOk="0">
                  <a:moveTo>
                    <a:pt x="9067" y="0"/>
                  </a:moveTo>
                  <a:cubicBezTo>
                    <a:pt x="8620" y="0"/>
                    <a:pt x="8174" y="116"/>
                    <a:pt x="7775" y="349"/>
                  </a:cubicBezTo>
                  <a:lnTo>
                    <a:pt x="1286" y="4087"/>
                  </a:lnTo>
                  <a:cubicBezTo>
                    <a:pt x="488" y="4552"/>
                    <a:pt x="0" y="5409"/>
                    <a:pt x="0" y="6326"/>
                  </a:cubicBezTo>
                  <a:lnTo>
                    <a:pt x="0" y="13815"/>
                  </a:lnTo>
                  <a:cubicBezTo>
                    <a:pt x="0" y="14743"/>
                    <a:pt x="488" y="15589"/>
                    <a:pt x="1286" y="16053"/>
                  </a:cubicBezTo>
                  <a:lnTo>
                    <a:pt x="7775" y="19791"/>
                  </a:lnTo>
                  <a:cubicBezTo>
                    <a:pt x="8174" y="20024"/>
                    <a:pt x="8620" y="20140"/>
                    <a:pt x="9067" y="20140"/>
                  </a:cubicBezTo>
                  <a:cubicBezTo>
                    <a:pt x="9513" y="20140"/>
                    <a:pt x="9960" y="20024"/>
                    <a:pt x="10359" y="19791"/>
                  </a:cubicBezTo>
                  <a:lnTo>
                    <a:pt x="16836" y="16053"/>
                  </a:lnTo>
                  <a:cubicBezTo>
                    <a:pt x="17633" y="15589"/>
                    <a:pt x="18134" y="14743"/>
                    <a:pt x="18134" y="13815"/>
                  </a:cubicBezTo>
                  <a:lnTo>
                    <a:pt x="18134" y="6326"/>
                  </a:lnTo>
                  <a:cubicBezTo>
                    <a:pt x="18134" y="5409"/>
                    <a:pt x="17633" y="4552"/>
                    <a:pt x="16836" y="4087"/>
                  </a:cubicBezTo>
                  <a:lnTo>
                    <a:pt x="10359" y="349"/>
                  </a:lnTo>
                  <a:cubicBezTo>
                    <a:pt x="9960" y="116"/>
                    <a:pt x="9513" y="0"/>
                    <a:pt x="9067" y="0"/>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545;p37"/>
            <p:cNvSpPr/>
            <p:nvPr/>
          </p:nvSpPr>
          <p:spPr>
            <a:xfrm>
              <a:off x="49658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1"/>
                </a:solidFill>
              </a:endParaRPr>
            </a:p>
          </p:txBody>
        </p:sp>
      </p:grpSp>
      <p:grpSp>
        <p:nvGrpSpPr>
          <p:cNvPr id="127" name="Google Shape;1546;p37"/>
          <p:cNvGrpSpPr/>
          <p:nvPr/>
        </p:nvGrpSpPr>
        <p:grpSpPr>
          <a:xfrm>
            <a:off x="1532132" y="7073498"/>
            <a:ext cx="7712099" cy="4607961"/>
            <a:chOff x="2021850" y="2837788"/>
            <a:chExt cx="2509700" cy="1583838"/>
          </a:xfrm>
        </p:grpSpPr>
        <p:sp>
          <p:nvSpPr>
            <p:cNvPr id="158" name="Google Shape;1547;p37"/>
            <p:cNvSpPr/>
            <p:nvPr/>
          </p:nvSpPr>
          <p:spPr>
            <a:xfrm>
              <a:off x="2021850" y="36689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Labor-intensive and time-consuming processes</a:t>
              </a:r>
            </a:p>
          </p:txBody>
        </p:sp>
        <p:sp>
          <p:nvSpPr>
            <p:cNvPr id="159" name="Google Shape;1548;p37"/>
            <p:cNvSpPr/>
            <p:nvPr/>
          </p:nvSpPr>
          <p:spPr>
            <a:xfrm>
              <a:off x="3966275" y="2837788"/>
              <a:ext cx="529850" cy="1215950"/>
            </a:xfrm>
            <a:custGeom>
              <a:avLst/>
              <a:gdLst/>
              <a:ahLst/>
              <a:cxnLst/>
              <a:rect l="l" t="t" r="r" b="b"/>
              <a:pathLst>
                <a:path w="21194" h="48638" extrusionOk="0">
                  <a:moveTo>
                    <a:pt x="20849" y="0"/>
                  </a:moveTo>
                  <a:cubicBezTo>
                    <a:pt x="20658" y="0"/>
                    <a:pt x="20504" y="155"/>
                    <a:pt x="20504" y="346"/>
                  </a:cubicBezTo>
                  <a:lnTo>
                    <a:pt x="20504" y="39970"/>
                  </a:lnTo>
                  <a:cubicBezTo>
                    <a:pt x="20504" y="44375"/>
                    <a:pt x="16777" y="47959"/>
                    <a:pt x="12193" y="47959"/>
                  </a:cubicBezTo>
                  <a:lnTo>
                    <a:pt x="334" y="47959"/>
                  </a:lnTo>
                  <a:cubicBezTo>
                    <a:pt x="144" y="47959"/>
                    <a:pt x="1" y="48113"/>
                    <a:pt x="1" y="48304"/>
                  </a:cubicBezTo>
                  <a:cubicBezTo>
                    <a:pt x="1" y="48494"/>
                    <a:pt x="144" y="48637"/>
                    <a:pt x="334" y="48637"/>
                  </a:cubicBezTo>
                  <a:lnTo>
                    <a:pt x="12193" y="48637"/>
                  </a:lnTo>
                  <a:cubicBezTo>
                    <a:pt x="17158" y="48637"/>
                    <a:pt x="21194" y="44756"/>
                    <a:pt x="21194" y="39970"/>
                  </a:cubicBezTo>
                  <a:lnTo>
                    <a:pt x="21194" y="346"/>
                  </a:lnTo>
                  <a:cubicBezTo>
                    <a:pt x="21194" y="155"/>
                    <a:pt x="21039" y="0"/>
                    <a:pt x="20849"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549;p37"/>
            <p:cNvSpPr/>
            <p:nvPr/>
          </p:nvSpPr>
          <p:spPr>
            <a:xfrm>
              <a:off x="4077025" y="3145913"/>
              <a:ext cx="454525" cy="273825"/>
            </a:xfrm>
            <a:custGeom>
              <a:avLst/>
              <a:gdLst/>
              <a:ahLst/>
              <a:cxnLst/>
              <a:rect l="l" t="t" r="r" b="b"/>
              <a:pathLst>
                <a:path w="18181" h="10953" extrusionOk="0">
                  <a:moveTo>
                    <a:pt x="564" y="0"/>
                  </a:moveTo>
                  <a:cubicBezTo>
                    <a:pt x="444" y="0"/>
                    <a:pt x="324" y="42"/>
                    <a:pt x="226" y="129"/>
                  </a:cubicBezTo>
                  <a:cubicBezTo>
                    <a:pt x="12" y="320"/>
                    <a:pt x="0" y="641"/>
                    <a:pt x="179" y="856"/>
                  </a:cubicBezTo>
                  <a:cubicBezTo>
                    <a:pt x="964" y="1737"/>
                    <a:pt x="1881" y="2499"/>
                    <a:pt x="2905" y="3094"/>
                  </a:cubicBezTo>
                  <a:lnTo>
                    <a:pt x="14430" y="9738"/>
                  </a:lnTo>
                  <a:cubicBezTo>
                    <a:pt x="15383" y="10297"/>
                    <a:pt x="16419" y="10702"/>
                    <a:pt x="17502" y="10940"/>
                  </a:cubicBezTo>
                  <a:cubicBezTo>
                    <a:pt x="17538" y="10940"/>
                    <a:pt x="17574" y="10952"/>
                    <a:pt x="17621" y="10952"/>
                  </a:cubicBezTo>
                  <a:cubicBezTo>
                    <a:pt x="17848" y="10952"/>
                    <a:pt x="18062" y="10785"/>
                    <a:pt x="18121" y="10547"/>
                  </a:cubicBezTo>
                  <a:cubicBezTo>
                    <a:pt x="18181" y="10273"/>
                    <a:pt x="18002" y="10000"/>
                    <a:pt x="17728" y="9940"/>
                  </a:cubicBezTo>
                  <a:cubicBezTo>
                    <a:pt x="16752" y="9714"/>
                    <a:pt x="15812" y="9357"/>
                    <a:pt x="14942" y="8857"/>
                  </a:cubicBezTo>
                  <a:lnTo>
                    <a:pt x="3417" y="2201"/>
                  </a:lnTo>
                  <a:cubicBezTo>
                    <a:pt x="2488" y="1665"/>
                    <a:pt x="1655" y="987"/>
                    <a:pt x="953" y="177"/>
                  </a:cubicBezTo>
                  <a:cubicBezTo>
                    <a:pt x="849" y="60"/>
                    <a:pt x="707" y="0"/>
                    <a:pt x="564"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550;p37"/>
            <p:cNvSpPr/>
            <p:nvPr/>
          </p:nvSpPr>
          <p:spPr>
            <a:xfrm>
              <a:off x="3754050" y="3793488"/>
              <a:ext cx="453350" cy="503500"/>
            </a:xfrm>
            <a:custGeom>
              <a:avLst/>
              <a:gdLst/>
              <a:ahLst/>
              <a:cxnLst/>
              <a:rect l="l" t="t" r="r" b="b"/>
              <a:pathLst>
                <a:path w="18134" h="20140" extrusionOk="0">
                  <a:moveTo>
                    <a:pt x="9067" y="0"/>
                  </a:moveTo>
                  <a:cubicBezTo>
                    <a:pt x="8621" y="0"/>
                    <a:pt x="8174" y="116"/>
                    <a:pt x="7776" y="349"/>
                  </a:cubicBezTo>
                  <a:lnTo>
                    <a:pt x="1299" y="4087"/>
                  </a:lnTo>
                  <a:cubicBezTo>
                    <a:pt x="501" y="4552"/>
                    <a:pt x="1" y="5409"/>
                    <a:pt x="1" y="6326"/>
                  </a:cubicBezTo>
                  <a:lnTo>
                    <a:pt x="1" y="13815"/>
                  </a:lnTo>
                  <a:cubicBezTo>
                    <a:pt x="1" y="14743"/>
                    <a:pt x="501" y="15589"/>
                    <a:pt x="1299" y="16053"/>
                  </a:cubicBezTo>
                  <a:lnTo>
                    <a:pt x="7776" y="19791"/>
                  </a:lnTo>
                  <a:cubicBezTo>
                    <a:pt x="8174" y="20024"/>
                    <a:pt x="8621" y="20140"/>
                    <a:pt x="9067" y="20140"/>
                  </a:cubicBezTo>
                  <a:cubicBezTo>
                    <a:pt x="9514" y="20140"/>
                    <a:pt x="9960" y="20024"/>
                    <a:pt x="10359" y="19791"/>
                  </a:cubicBezTo>
                  <a:lnTo>
                    <a:pt x="16848" y="16053"/>
                  </a:lnTo>
                  <a:cubicBezTo>
                    <a:pt x="17646" y="15589"/>
                    <a:pt x="18134" y="14743"/>
                    <a:pt x="18134" y="13815"/>
                  </a:cubicBezTo>
                  <a:lnTo>
                    <a:pt x="18134" y="6326"/>
                  </a:lnTo>
                  <a:cubicBezTo>
                    <a:pt x="18134" y="5409"/>
                    <a:pt x="17646" y="4552"/>
                    <a:pt x="16848" y="4087"/>
                  </a:cubicBezTo>
                  <a:lnTo>
                    <a:pt x="10359" y="349"/>
                  </a:lnTo>
                  <a:cubicBezTo>
                    <a:pt x="9960" y="116"/>
                    <a:pt x="9514" y="0"/>
                    <a:pt x="906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551;p37"/>
            <p:cNvSpPr/>
            <p:nvPr/>
          </p:nvSpPr>
          <p:spPr>
            <a:xfrm>
              <a:off x="3784725" y="382741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4"/>
                </a:solidFill>
              </a:endParaRPr>
            </a:p>
          </p:txBody>
        </p:sp>
      </p:grpSp>
      <p:grpSp>
        <p:nvGrpSpPr>
          <p:cNvPr id="128" name="Google Shape;1552;p37"/>
          <p:cNvGrpSpPr/>
          <p:nvPr/>
        </p:nvGrpSpPr>
        <p:grpSpPr>
          <a:xfrm>
            <a:off x="510541" y="5935753"/>
            <a:ext cx="8656867" cy="2189878"/>
            <a:chOff x="1689400" y="2446725"/>
            <a:chExt cx="2817150" cy="752700"/>
          </a:xfrm>
        </p:grpSpPr>
        <p:sp>
          <p:nvSpPr>
            <p:cNvPr id="153" name="Google Shape;1553;p37"/>
            <p:cNvSpPr/>
            <p:nvPr/>
          </p:nvSpPr>
          <p:spPr>
            <a:xfrm>
              <a:off x="1689400" y="2446725"/>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Inefficient tracking and reporting mechanisms</a:t>
              </a:r>
            </a:p>
          </p:txBody>
        </p:sp>
        <p:sp>
          <p:nvSpPr>
            <p:cNvPr id="154" name="Google Shape;1554;p37"/>
            <p:cNvSpPr/>
            <p:nvPr/>
          </p:nvSpPr>
          <p:spPr>
            <a:xfrm>
              <a:off x="3615650" y="2814438"/>
              <a:ext cx="890900" cy="17275"/>
            </a:xfrm>
            <a:custGeom>
              <a:avLst/>
              <a:gdLst/>
              <a:ahLst/>
              <a:cxnLst/>
              <a:rect l="l" t="t" r="r" b="b"/>
              <a:pathLst>
                <a:path w="35636" h="691" extrusionOk="0">
                  <a:moveTo>
                    <a:pt x="346" y="0"/>
                  </a:moveTo>
                  <a:cubicBezTo>
                    <a:pt x="155" y="0"/>
                    <a:pt x="0" y="155"/>
                    <a:pt x="0" y="346"/>
                  </a:cubicBezTo>
                  <a:cubicBezTo>
                    <a:pt x="0" y="536"/>
                    <a:pt x="155" y="691"/>
                    <a:pt x="346" y="691"/>
                  </a:cubicBezTo>
                  <a:lnTo>
                    <a:pt x="35291" y="691"/>
                  </a:lnTo>
                  <a:cubicBezTo>
                    <a:pt x="35481" y="691"/>
                    <a:pt x="35636" y="536"/>
                    <a:pt x="35636" y="346"/>
                  </a:cubicBezTo>
                  <a:cubicBezTo>
                    <a:pt x="35636" y="155"/>
                    <a:pt x="35481" y="0"/>
                    <a:pt x="35291"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5;p37"/>
            <p:cNvSpPr/>
            <p:nvPr/>
          </p:nvSpPr>
          <p:spPr>
            <a:xfrm>
              <a:off x="4014800" y="2556338"/>
              <a:ext cx="44975" cy="533475"/>
            </a:xfrm>
            <a:custGeom>
              <a:avLst/>
              <a:gdLst/>
              <a:ahLst/>
              <a:cxnLst/>
              <a:rect l="l" t="t" r="r" b="b"/>
              <a:pathLst>
                <a:path w="1799" h="21339" extrusionOk="0">
                  <a:moveTo>
                    <a:pt x="1216" y="0"/>
                  </a:moveTo>
                  <a:cubicBezTo>
                    <a:pt x="1013" y="0"/>
                    <a:pt x="821" y="124"/>
                    <a:pt x="739" y="324"/>
                  </a:cubicBezTo>
                  <a:cubicBezTo>
                    <a:pt x="251" y="1586"/>
                    <a:pt x="1" y="2919"/>
                    <a:pt x="1" y="4276"/>
                  </a:cubicBezTo>
                  <a:lnTo>
                    <a:pt x="1" y="17576"/>
                  </a:lnTo>
                  <a:cubicBezTo>
                    <a:pt x="1" y="18743"/>
                    <a:pt x="179" y="19886"/>
                    <a:pt x="548" y="20993"/>
                  </a:cubicBezTo>
                  <a:cubicBezTo>
                    <a:pt x="620" y="21207"/>
                    <a:pt x="822" y="21338"/>
                    <a:pt x="1037" y="21338"/>
                  </a:cubicBezTo>
                  <a:cubicBezTo>
                    <a:pt x="1084" y="21338"/>
                    <a:pt x="1144" y="21338"/>
                    <a:pt x="1203" y="21314"/>
                  </a:cubicBezTo>
                  <a:cubicBezTo>
                    <a:pt x="1465" y="21231"/>
                    <a:pt x="1608" y="20933"/>
                    <a:pt x="1525" y="20671"/>
                  </a:cubicBezTo>
                  <a:cubicBezTo>
                    <a:pt x="1191" y="19671"/>
                    <a:pt x="1025" y="18635"/>
                    <a:pt x="1025" y="17576"/>
                  </a:cubicBezTo>
                  <a:lnTo>
                    <a:pt x="1025" y="4276"/>
                  </a:lnTo>
                  <a:cubicBezTo>
                    <a:pt x="1025" y="3050"/>
                    <a:pt x="1251" y="1848"/>
                    <a:pt x="1691" y="705"/>
                  </a:cubicBezTo>
                  <a:cubicBezTo>
                    <a:pt x="1799" y="443"/>
                    <a:pt x="1668" y="145"/>
                    <a:pt x="1406" y="38"/>
                  </a:cubicBezTo>
                  <a:cubicBezTo>
                    <a:pt x="1343" y="12"/>
                    <a:pt x="1279" y="0"/>
                    <a:pt x="1216"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56;p37"/>
            <p:cNvSpPr/>
            <p:nvPr/>
          </p:nvSpPr>
          <p:spPr>
            <a:xfrm>
              <a:off x="3423950" y="2571425"/>
              <a:ext cx="453050" cy="503300"/>
            </a:xfrm>
            <a:custGeom>
              <a:avLst/>
              <a:gdLst/>
              <a:ahLst/>
              <a:cxnLst/>
              <a:rect l="l" t="t" r="r" b="b"/>
              <a:pathLst>
                <a:path w="18122" h="20132" extrusionOk="0">
                  <a:moveTo>
                    <a:pt x="9063" y="1"/>
                  </a:moveTo>
                  <a:cubicBezTo>
                    <a:pt x="8618" y="1"/>
                    <a:pt x="8174" y="114"/>
                    <a:pt x="7776" y="340"/>
                  </a:cubicBezTo>
                  <a:lnTo>
                    <a:pt x="1287" y="4091"/>
                  </a:lnTo>
                  <a:cubicBezTo>
                    <a:pt x="489" y="4543"/>
                    <a:pt x="1" y="5400"/>
                    <a:pt x="1" y="6329"/>
                  </a:cubicBezTo>
                  <a:lnTo>
                    <a:pt x="1" y="13806"/>
                  </a:lnTo>
                  <a:cubicBezTo>
                    <a:pt x="1" y="14735"/>
                    <a:pt x="489" y="15580"/>
                    <a:pt x="1287" y="16045"/>
                  </a:cubicBezTo>
                  <a:lnTo>
                    <a:pt x="7776" y="19783"/>
                  </a:lnTo>
                  <a:cubicBezTo>
                    <a:pt x="8174" y="20015"/>
                    <a:pt x="8618" y="20131"/>
                    <a:pt x="9063" y="20131"/>
                  </a:cubicBezTo>
                  <a:cubicBezTo>
                    <a:pt x="9508" y="20131"/>
                    <a:pt x="9954" y="20015"/>
                    <a:pt x="10359" y="19783"/>
                  </a:cubicBezTo>
                  <a:lnTo>
                    <a:pt x="16836" y="16045"/>
                  </a:lnTo>
                  <a:cubicBezTo>
                    <a:pt x="17634" y="15580"/>
                    <a:pt x="18122" y="14735"/>
                    <a:pt x="18122" y="13806"/>
                  </a:cubicBezTo>
                  <a:lnTo>
                    <a:pt x="18122" y="6329"/>
                  </a:lnTo>
                  <a:cubicBezTo>
                    <a:pt x="18122" y="5400"/>
                    <a:pt x="17634" y="4543"/>
                    <a:pt x="16836" y="4091"/>
                  </a:cubicBezTo>
                  <a:lnTo>
                    <a:pt x="10359" y="340"/>
                  </a:lnTo>
                  <a:cubicBezTo>
                    <a:pt x="9954" y="114"/>
                    <a:pt x="9508" y="1"/>
                    <a:pt x="9063" y="1"/>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57;p37"/>
            <p:cNvSpPr/>
            <p:nvPr/>
          </p:nvSpPr>
          <p:spPr>
            <a:xfrm>
              <a:off x="3453125" y="2605213"/>
              <a:ext cx="394725" cy="435725"/>
            </a:xfrm>
            <a:custGeom>
              <a:avLst/>
              <a:gdLst/>
              <a:ahLst/>
              <a:cxnLst/>
              <a:rect l="l" t="t" r="r" b="b"/>
              <a:pathLst>
                <a:path w="15789" h="17429" extrusionOk="0">
                  <a:moveTo>
                    <a:pt x="7896" y="0"/>
                  </a:moveTo>
                  <a:cubicBezTo>
                    <a:pt x="7451" y="0"/>
                    <a:pt x="7007" y="116"/>
                    <a:pt x="6609" y="349"/>
                  </a:cubicBezTo>
                  <a:lnTo>
                    <a:pt x="1298" y="3409"/>
                  </a:lnTo>
                  <a:cubicBezTo>
                    <a:pt x="501" y="3873"/>
                    <a:pt x="1" y="4730"/>
                    <a:pt x="1" y="5647"/>
                  </a:cubicBezTo>
                  <a:lnTo>
                    <a:pt x="1" y="11779"/>
                  </a:lnTo>
                  <a:cubicBezTo>
                    <a:pt x="1" y="12707"/>
                    <a:pt x="501" y="13553"/>
                    <a:pt x="1298" y="14017"/>
                  </a:cubicBezTo>
                  <a:lnTo>
                    <a:pt x="6609" y="17089"/>
                  </a:lnTo>
                  <a:cubicBezTo>
                    <a:pt x="7007" y="17315"/>
                    <a:pt x="7451" y="17428"/>
                    <a:pt x="7896" y="17428"/>
                  </a:cubicBezTo>
                  <a:cubicBezTo>
                    <a:pt x="8341" y="17428"/>
                    <a:pt x="8787" y="17315"/>
                    <a:pt x="9192" y="17089"/>
                  </a:cubicBezTo>
                  <a:lnTo>
                    <a:pt x="14490" y="14017"/>
                  </a:lnTo>
                  <a:cubicBezTo>
                    <a:pt x="15300" y="13553"/>
                    <a:pt x="15788" y="12707"/>
                    <a:pt x="15788" y="11779"/>
                  </a:cubicBezTo>
                  <a:lnTo>
                    <a:pt x="15788" y="5647"/>
                  </a:lnTo>
                  <a:cubicBezTo>
                    <a:pt x="15788" y="4730"/>
                    <a:pt x="15300" y="3873"/>
                    <a:pt x="14490" y="3409"/>
                  </a:cubicBezTo>
                  <a:lnTo>
                    <a:pt x="9192" y="349"/>
                  </a:lnTo>
                  <a:cubicBezTo>
                    <a:pt x="8787" y="116"/>
                    <a:pt x="8341" y="0"/>
                    <a:pt x="7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6"/>
                </a:solidFill>
              </a:endParaRPr>
            </a:p>
          </p:txBody>
        </p:sp>
      </p:grpSp>
      <p:grpSp>
        <p:nvGrpSpPr>
          <p:cNvPr id="129" name="Google Shape;1558;p37"/>
          <p:cNvGrpSpPr/>
          <p:nvPr/>
        </p:nvGrpSpPr>
        <p:grpSpPr>
          <a:xfrm>
            <a:off x="1532132" y="2423752"/>
            <a:ext cx="7728616" cy="4700005"/>
            <a:chOff x="2021850" y="1239588"/>
            <a:chExt cx="2515075" cy="1615475"/>
          </a:xfrm>
        </p:grpSpPr>
        <p:sp>
          <p:nvSpPr>
            <p:cNvPr id="148" name="Google Shape;1559;p37"/>
            <p:cNvSpPr/>
            <p:nvPr/>
          </p:nvSpPr>
          <p:spPr>
            <a:xfrm>
              <a:off x="2021850" y="1239588"/>
              <a:ext cx="1884600"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Entirely manual handling of all service offerings</a:t>
              </a:r>
            </a:p>
          </p:txBody>
        </p:sp>
        <p:sp>
          <p:nvSpPr>
            <p:cNvPr id="149" name="Google Shape;1560;p37"/>
            <p:cNvSpPr/>
            <p:nvPr/>
          </p:nvSpPr>
          <p:spPr>
            <a:xfrm>
              <a:off x="3970450" y="1607288"/>
              <a:ext cx="525675" cy="1247775"/>
            </a:xfrm>
            <a:custGeom>
              <a:avLst/>
              <a:gdLst/>
              <a:ahLst/>
              <a:cxnLst/>
              <a:rect l="l" t="t" r="r" b="b"/>
              <a:pathLst>
                <a:path w="21027" h="49911" extrusionOk="0">
                  <a:moveTo>
                    <a:pt x="346" y="0"/>
                  </a:moveTo>
                  <a:cubicBezTo>
                    <a:pt x="155" y="0"/>
                    <a:pt x="1" y="155"/>
                    <a:pt x="1" y="345"/>
                  </a:cubicBezTo>
                  <a:cubicBezTo>
                    <a:pt x="1" y="536"/>
                    <a:pt x="155" y="691"/>
                    <a:pt x="346" y="691"/>
                  </a:cubicBezTo>
                  <a:lnTo>
                    <a:pt x="12026" y="691"/>
                  </a:lnTo>
                  <a:cubicBezTo>
                    <a:pt x="16610" y="691"/>
                    <a:pt x="20337" y="4274"/>
                    <a:pt x="20337" y="8680"/>
                  </a:cubicBezTo>
                  <a:lnTo>
                    <a:pt x="20337" y="49566"/>
                  </a:lnTo>
                  <a:cubicBezTo>
                    <a:pt x="20337" y="49756"/>
                    <a:pt x="20491" y="49911"/>
                    <a:pt x="20682" y="49911"/>
                  </a:cubicBezTo>
                  <a:cubicBezTo>
                    <a:pt x="20872" y="49911"/>
                    <a:pt x="21027" y="49756"/>
                    <a:pt x="21027" y="49566"/>
                  </a:cubicBezTo>
                  <a:lnTo>
                    <a:pt x="21027" y="8680"/>
                  </a:lnTo>
                  <a:cubicBezTo>
                    <a:pt x="21027" y="3893"/>
                    <a:pt x="16991" y="0"/>
                    <a:pt x="1202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61;p37"/>
            <p:cNvSpPr/>
            <p:nvPr/>
          </p:nvSpPr>
          <p:spPr>
            <a:xfrm>
              <a:off x="4082075" y="2225238"/>
              <a:ext cx="454850" cy="269375"/>
            </a:xfrm>
            <a:custGeom>
              <a:avLst/>
              <a:gdLst/>
              <a:ahLst/>
              <a:cxnLst/>
              <a:rect l="l" t="t" r="r" b="b"/>
              <a:pathLst>
                <a:path w="18194" h="10775" extrusionOk="0">
                  <a:moveTo>
                    <a:pt x="17640" y="0"/>
                  </a:moveTo>
                  <a:cubicBezTo>
                    <a:pt x="17606" y="0"/>
                    <a:pt x="17572" y="4"/>
                    <a:pt x="17538" y="11"/>
                  </a:cubicBezTo>
                  <a:cubicBezTo>
                    <a:pt x="16372" y="238"/>
                    <a:pt x="15252" y="666"/>
                    <a:pt x="14228" y="1261"/>
                  </a:cubicBezTo>
                  <a:lnTo>
                    <a:pt x="2703" y="7905"/>
                  </a:lnTo>
                  <a:cubicBezTo>
                    <a:pt x="1775" y="8453"/>
                    <a:pt x="929" y="9120"/>
                    <a:pt x="191" y="9905"/>
                  </a:cubicBezTo>
                  <a:cubicBezTo>
                    <a:pt x="0" y="10120"/>
                    <a:pt x="12" y="10441"/>
                    <a:pt x="215" y="10632"/>
                  </a:cubicBezTo>
                  <a:cubicBezTo>
                    <a:pt x="322" y="10727"/>
                    <a:pt x="441" y="10775"/>
                    <a:pt x="572" y="10775"/>
                  </a:cubicBezTo>
                  <a:cubicBezTo>
                    <a:pt x="703" y="10775"/>
                    <a:pt x="846" y="10715"/>
                    <a:pt x="941" y="10608"/>
                  </a:cubicBezTo>
                  <a:cubicBezTo>
                    <a:pt x="1608" y="9894"/>
                    <a:pt x="2370" y="9286"/>
                    <a:pt x="3215" y="8798"/>
                  </a:cubicBezTo>
                  <a:lnTo>
                    <a:pt x="14740" y="2143"/>
                  </a:lnTo>
                  <a:cubicBezTo>
                    <a:pt x="15669" y="1607"/>
                    <a:pt x="16681" y="1226"/>
                    <a:pt x="17741" y="1023"/>
                  </a:cubicBezTo>
                  <a:cubicBezTo>
                    <a:pt x="18015" y="964"/>
                    <a:pt x="18193" y="690"/>
                    <a:pt x="18146" y="416"/>
                  </a:cubicBezTo>
                  <a:cubicBezTo>
                    <a:pt x="18093" y="176"/>
                    <a:pt x="17877" y="0"/>
                    <a:pt x="17640"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62;p37"/>
            <p:cNvSpPr/>
            <p:nvPr/>
          </p:nvSpPr>
          <p:spPr>
            <a:xfrm>
              <a:off x="3754050" y="1364238"/>
              <a:ext cx="453350" cy="503375"/>
            </a:xfrm>
            <a:custGeom>
              <a:avLst/>
              <a:gdLst/>
              <a:ahLst/>
              <a:cxnLst/>
              <a:rect l="l" t="t" r="r" b="b"/>
              <a:pathLst>
                <a:path w="18134" h="20135" extrusionOk="0">
                  <a:moveTo>
                    <a:pt x="9067" y="1"/>
                  </a:moveTo>
                  <a:cubicBezTo>
                    <a:pt x="8621" y="1"/>
                    <a:pt x="8174" y="114"/>
                    <a:pt x="7776" y="340"/>
                  </a:cubicBezTo>
                  <a:lnTo>
                    <a:pt x="1299" y="4090"/>
                  </a:lnTo>
                  <a:cubicBezTo>
                    <a:pt x="501" y="4555"/>
                    <a:pt x="1" y="5400"/>
                    <a:pt x="1" y="6329"/>
                  </a:cubicBezTo>
                  <a:lnTo>
                    <a:pt x="1" y="13806"/>
                  </a:lnTo>
                  <a:cubicBezTo>
                    <a:pt x="1" y="14735"/>
                    <a:pt x="501" y="15580"/>
                    <a:pt x="1299" y="16044"/>
                  </a:cubicBezTo>
                  <a:lnTo>
                    <a:pt x="7776" y="19795"/>
                  </a:lnTo>
                  <a:cubicBezTo>
                    <a:pt x="8174" y="20021"/>
                    <a:pt x="8621" y="20134"/>
                    <a:pt x="9067" y="20134"/>
                  </a:cubicBezTo>
                  <a:cubicBezTo>
                    <a:pt x="9514" y="20134"/>
                    <a:pt x="9960" y="20021"/>
                    <a:pt x="10359" y="19795"/>
                  </a:cubicBezTo>
                  <a:lnTo>
                    <a:pt x="16848" y="16044"/>
                  </a:lnTo>
                  <a:cubicBezTo>
                    <a:pt x="17646" y="15580"/>
                    <a:pt x="18134" y="14735"/>
                    <a:pt x="18134" y="13806"/>
                  </a:cubicBezTo>
                  <a:lnTo>
                    <a:pt x="18134" y="6329"/>
                  </a:lnTo>
                  <a:cubicBezTo>
                    <a:pt x="18134" y="5400"/>
                    <a:pt x="17646" y="4555"/>
                    <a:pt x="16848" y="4090"/>
                  </a:cubicBezTo>
                  <a:lnTo>
                    <a:pt x="10359" y="340"/>
                  </a:lnTo>
                  <a:cubicBezTo>
                    <a:pt x="9960" y="114"/>
                    <a:pt x="9514" y="1"/>
                    <a:pt x="9067"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63;p37"/>
            <p:cNvSpPr/>
            <p:nvPr/>
          </p:nvSpPr>
          <p:spPr>
            <a:xfrm>
              <a:off x="3783525" y="1397963"/>
              <a:ext cx="394725" cy="435925"/>
            </a:xfrm>
            <a:custGeom>
              <a:avLst/>
              <a:gdLst/>
              <a:ahLst/>
              <a:cxnLst/>
              <a:rect l="l" t="t" r="r" b="b"/>
              <a:pathLst>
                <a:path w="15789" h="17437" extrusionOk="0">
                  <a:moveTo>
                    <a:pt x="7888" y="0"/>
                  </a:moveTo>
                  <a:cubicBezTo>
                    <a:pt x="7442" y="0"/>
                    <a:pt x="6995" y="116"/>
                    <a:pt x="6597" y="348"/>
                  </a:cubicBezTo>
                  <a:lnTo>
                    <a:pt x="1286" y="3420"/>
                  </a:lnTo>
                  <a:cubicBezTo>
                    <a:pt x="489" y="3873"/>
                    <a:pt x="1" y="4730"/>
                    <a:pt x="1" y="5658"/>
                  </a:cubicBezTo>
                  <a:lnTo>
                    <a:pt x="1" y="11778"/>
                  </a:lnTo>
                  <a:cubicBezTo>
                    <a:pt x="1" y="12707"/>
                    <a:pt x="489" y="13564"/>
                    <a:pt x="1286" y="14017"/>
                  </a:cubicBezTo>
                  <a:lnTo>
                    <a:pt x="6597" y="17088"/>
                  </a:lnTo>
                  <a:cubicBezTo>
                    <a:pt x="6995" y="17321"/>
                    <a:pt x="7442" y="17437"/>
                    <a:pt x="7888" y="17437"/>
                  </a:cubicBezTo>
                  <a:cubicBezTo>
                    <a:pt x="8335" y="17437"/>
                    <a:pt x="8781" y="17321"/>
                    <a:pt x="9180" y="17088"/>
                  </a:cubicBezTo>
                  <a:lnTo>
                    <a:pt x="14490" y="14017"/>
                  </a:lnTo>
                  <a:cubicBezTo>
                    <a:pt x="15288" y="13564"/>
                    <a:pt x="15788" y="12707"/>
                    <a:pt x="15788" y="11778"/>
                  </a:cubicBezTo>
                  <a:lnTo>
                    <a:pt x="15788" y="5658"/>
                  </a:lnTo>
                  <a:cubicBezTo>
                    <a:pt x="15788" y="4730"/>
                    <a:pt x="15288" y="3873"/>
                    <a:pt x="14490" y="3420"/>
                  </a:cubicBezTo>
                  <a:lnTo>
                    <a:pt x="9180" y="348"/>
                  </a:lnTo>
                  <a:cubicBezTo>
                    <a:pt x="8781" y="116"/>
                    <a:pt x="8335" y="0"/>
                    <a:pt x="7888"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5"/>
                </a:solidFill>
              </a:endParaRPr>
            </a:p>
          </p:txBody>
        </p:sp>
      </p:grpSp>
      <p:grpSp>
        <p:nvGrpSpPr>
          <p:cNvPr id="130" name="Google Shape;1564;p37"/>
          <p:cNvGrpSpPr/>
          <p:nvPr/>
        </p:nvGrpSpPr>
        <p:grpSpPr>
          <a:xfrm>
            <a:off x="9502126" y="2423752"/>
            <a:ext cx="8397255" cy="4700005"/>
            <a:chOff x="4615475" y="1239588"/>
            <a:chExt cx="2732666" cy="1615475"/>
          </a:xfrm>
        </p:grpSpPr>
        <p:sp>
          <p:nvSpPr>
            <p:cNvPr id="143" name="Google Shape;1565;p37"/>
            <p:cNvSpPr/>
            <p:nvPr/>
          </p:nvSpPr>
          <p:spPr>
            <a:xfrm>
              <a:off x="4652975" y="1607288"/>
              <a:ext cx="526275" cy="1247775"/>
            </a:xfrm>
            <a:custGeom>
              <a:avLst/>
              <a:gdLst/>
              <a:ahLst/>
              <a:cxnLst/>
              <a:rect l="l" t="t" r="r" b="b"/>
              <a:pathLst>
                <a:path w="21051" h="49911" extrusionOk="0">
                  <a:moveTo>
                    <a:pt x="8990" y="0"/>
                  </a:moveTo>
                  <a:cubicBezTo>
                    <a:pt x="4037" y="0"/>
                    <a:pt x="1" y="3893"/>
                    <a:pt x="1" y="8680"/>
                  </a:cubicBezTo>
                  <a:lnTo>
                    <a:pt x="1" y="49566"/>
                  </a:lnTo>
                  <a:cubicBezTo>
                    <a:pt x="1" y="49756"/>
                    <a:pt x="155" y="49911"/>
                    <a:pt x="346" y="49911"/>
                  </a:cubicBezTo>
                  <a:cubicBezTo>
                    <a:pt x="525" y="49911"/>
                    <a:pt x="679" y="49756"/>
                    <a:pt x="679" y="49566"/>
                  </a:cubicBezTo>
                  <a:lnTo>
                    <a:pt x="679" y="8680"/>
                  </a:lnTo>
                  <a:cubicBezTo>
                    <a:pt x="679" y="4274"/>
                    <a:pt x="4406" y="691"/>
                    <a:pt x="8990" y="691"/>
                  </a:cubicBezTo>
                  <a:lnTo>
                    <a:pt x="20706" y="691"/>
                  </a:lnTo>
                  <a:cubicBezTo>
                    <a:pt x="20896" y="691"/>
                    <a:pt x="21051" y="536"/>
                    <a:pt x="21051" y="345"/>
                  </a:cubicBezTo>
                  <a:cubicBezTo>
                    <a:pt x="21051" y="155"/>
                    <a:pt x="20896" y="0"/>
                    <a:pt x="20706"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566;p37"/>
            <p:cNvSpPr/>
            <p:nvPr/>
          </p:nvSpPr>
          <p:spPr>
            <a:xfrm>
              <a:off x="4615475" y="2226713"/>
              <a:ext cx="453350" cy="273850"/>
            </a:xfrm>
            <a:custGeom>
              <a:avLst/>
              <a:gdLst/>
              <a:ahLst/>
              <a:cxnLst/>
              <a:rect l="l" t="t" r="r" b="b"/>
              <a:pathLst>
                <a:path w="18134" h="10954" extrusionOk="0">
                  <a:moveTo>
                    <a:pt x="561" y="0"/>
                  </a:moveTo>
                  <a:cubicBezTo>
                    <a:pt x="326" y="0"/>
                    <a:pt x="112" y="167"/>
                    <a:pt x="60" y="405"/>
                  </a:cubicBezTo>
                  <a:cubicBezTo>
                    <a:pt x="0" y="679"/>
                    <a:pt x="167" y="952"/>
                    <a:pt x="441" y="1012"/>
                  </a:cubicBezTo>
                  <a:cubicBezTo>
                    <a:pt x="1405" y="1238"/>
                    <a:pt x="2322" y="1595"/>
                    <a:pt x="3179" y="2084"/>
                  </a:cubicBezTo>
                  <a:lnTo>
                    <a:pt x="14693" y="8739"/>
                  </a:lnTo>
                  <a:cubicBezTo>
                    <a:pt x="15633" y="9275"/>
                    <a:pt x="16467" y="9965"/>
                    <a:pt x="17169" y="10775"/>
                  </a:cubicBezTo>
                  <a:cubicBezTo>
                    <a:pt x="17276" y="10894"/>
                    <a:pt x="17419" y="10954"/>
                    <a:pt x="17562" y="10954"/>
                  </a:cubicBezTo>
                  <a:cubicBezTo>
                    <a:pt x="17681" y="10954"/>
                    <a:pt x="17800" y="10906"/>
                    <a:pt x="17896" y="10823"/>
                  </a:cubicBezTo>
                  <a:cubicBezTo>
                    <a:pt x="18110" y="10632"/>
                    <a:pt x="18134" y="10311"/>
                    <a:pt x="17943" y="10096"/>
                  </a:cubicBezTo>
                  <a:cubicBezTo>
                    <a:pt x="17157" y="9203"/>
                    <a:pt x="16241" y="8441"/>
                    <a:pt x="15217" y="7846"/>
                  </a:cubicBezTo>
                  <a:lnTo>
                    <a:pt x="3691" y="1191"/>
                  </a:lnTo>
                  <a:cubicBezTo>
                    <a:pt x="2751" y="655"/>
                    <a:pt x="1727" y="250"/>
                    <a:pt x="667" y="12"/>
                  </a:cubicBezTo>
                  <a:cubicBezTo>
                    <a:pt x="632" y="4"/>
                    <a:pt x="596" y="0"/>
                    <a:pt x="561"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567;p37"/>
            <p:cNvSpPr/>
            <p:nvPr/>
          </p:nvSpPr>
          <p:spPr>
            <a:xfrm>
              <a:off x="5237600" y="1239588"/>
              <a:ext cx="211054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High risk of errors leading to inconsistencies and potential service disruptions</a:t>
              </a:r>
            </a:p>
          </p:txBody>
        </p:sp>
        <p:sp>
          <p:nvSpPr>
            <p:cNvPr id="146" name="Google Shape;1568;p37"/>
            <p:cNvSpPr/>
            <p:nvPr/>
          </p:nvSpPr>
          <p:spPr>
            <a:xfrm>
              <a:off x="4936650" y="1362463"/>
              <a:ext cx="453350" cy="503275"/>
            </a:xfrm>
            <a:custGeom>
              <a:avLst/>
              <a:gdLst/>
              <a:ahLst/>
              <a:cxnLst/>
              <a:rect l="l" t="t" r="r" b="b"/>
              <a:pathLst>
                <a:path w="18134" h="20131" extrusionOk="0">
                  <a:moveTo>
                    <a:pt x="9067" y="0"/>
                  </a:moveTo>
                  <a:cubicBezTo>
                    <a:pt x="8620" y="0"/>
                    <a:pt x="8174" y="113"/>
                    <a:pt x="7775" y="340"/>
                  </a:cubicBezTo>
                  <a:lnTo>
                    <a:pt x="1286" y="4090"/>
                  </a:lnTo>
                  <a:cubicBezTo>
                    <a:pt x="488" y="4542"/>
                    <a:pt x="0" y="5400"/>
                    <a:pt x="0" y="6328"/>
                  </a:cubicBezTo>
                  <a:lnTo>
                    <a:pt x="0" y="13806"/>
                  </a:lnTo>
                  <a:cubicBezTo>
                    <a:pt x="0" y="14734"/>
                    <a:pt x="488" y="15580"/>
                    <a:pt x="1286" y="16044"/>
                  </a:cubicBezTo>
                  <a:lnTo>
                    <a:pt x="7775" y="19782"/>
                  </a:lnTo>
                  <a:cubicBezTo>
                    <a:pt x="8174" y="20015"/>
                    <a:pt x="8620" y="20131"/>
                    <a:pt x="9067" y="20131"/>
                  </a:cubicBezTo>
                  <a:cubicBezTo>
                    <a:pt x="9513" y="20131"/>
                    <a:pt x="9960" y="20015"/>
                    <a:pt x="10359" y="19782"/>
                  </a:cubicBezTo>
                  <a:lnTo>
                    <a:pt x="16836" y="16044"/>
                  </a:lnTo>
                  <a:cubicBezTo>
                    <a:pt x="17633" y="15580"/>
                    <a:pt x="18134" y="14734"/>
                    <a:pt x="18134" y="13806"/>
                  </a:cubicBezTo>
                  <a:lnTo>
                    <a:pt x="18134" y="6328"/>
                  </a:lnTo>
                  <a:cubicBezTo>
                    <a:pt x="18134" y="5400"/>
                    <a:pt x="17633" y="4542"/>
                    <a:pt x="16836" y="4090"/>
                  </a:cubicBezTo>
                  <a:lnTo>
                    <a:pt x="10359" y="340"/>
                  </a:lnTo>
                  <a:cubicBezTo>
                    <a:pt x="9960" y="113"/>
                    <a:pt x="9513" y="0"/>
                    <a:pt x="9067"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569;p37"/>
            <p:cNvSpPr/>
            <p:nvPr/>
          </p:nvSpPr>
          <p:spPr>
            <a:xfrm>
              <a:off x="4965825" y="1396163"/>
              <a:ext cx="394700" cy="435725"/>
            </a:xfrm>
            <a:custGeom>
              <a:avLst/>
              <a:gdLst/>
              <a:ahLst/>
              <a:cxnLst/>
              <a:rect l="l" t="t" r="r" b="b"/>
              <a:pathLst>
                <a:path w="15788" h="17429" extrusionOk="0">
                  <a:moveTo>
                    <a:pt x="7900" y="1"/>
                  </a:moveTo>
                  <a:cubicBezTo>
                    <a:pt x="7453" y="1"/>
                    <a:pt x="7007" y="117"/>
                    <a:pt x="6608" y="349"/>
                  </a:cubicBezTo>
                  <a:lnTo>
                    <a:pt x="1298" y="3409"/>
                  </a:lnTo>
                  <a:cubicBezTo>
                    <a:pt x="500" y="3873"/>
                    <a:pt x="0" y="4730"/>
                    <a:pt x="0" y="5647"/>
                  </a:cubicBezTo>
                  <a:lnTo>
                    <a:pt x="0" y="11779"/>
                  </a:lnTo>
                  <a:cubicBezTo>
                    <a:pt x="0" y="12708"/>
                    <a:pt x="500" y="13553"/>
                    <a:pt x="1298" y="14017"/>
                  </a:cubicBezTo>
                  <a:lnTo>
                    <a:pt x="6608" y="17089"/>
                  </a:lnTo>
                  <a:cubicBezTo>
                    <a:pt x="7007" y="17315"/>
                    <a:pt x="7453" y="17428"/>
                    <a:pt x="7900" y="17428"/>
                  </a:cubicBezTo>
                  <a:cubicBezTo>
                    <a:pt x="8346" y="17428"/>
                    <a:pt x="8793" y="17315"/>
                    <a:pt x="9192" y="17089"/>
                  </a:cubicBezTo>
                  <a:lnTo>
                    <a:pt x="14502" y="14017"/>
                  </a:lnTo>
                  <a:cubicBezTo>
                    <a:pt x="15300" y="13553"/>
                    <a:pt x="15788" y="12708"/>
                    <a:pt x="15788" y="11779"/>
                  </a:cubicBezTo>
                  <a:lnTo>
                    <a:pt x="15788" y="5647"/>
                  </a:lnTo>
                  <a:cubicBezTo>
                    <a:pt x="15788" y="4730"/>
                    <a:pt x="15300" y="3873"/>
                    <a:pt x="14502" y="3409"/>
                  </a:cubicBezTo>
                  <a:lnTo>
                    <a:pt x="9192" y="349"/>
                  </a:lnTo>
                  <a:cubicBezTo>
                    <a:pt x="8793" y="117"/>
                    <a:pt x="8346" y="1"/>
                    <a:pt x="7900" y="1"/>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2"/>
                </a:solidFill>
              </a:endParaRPr>
            </a:p>
          </p:txBody>
        </p:sp>
      </p:grpSp>
      <p:grpSp>
        <p:nvGrpSpPr>
          <p:cNvPr id="131" name="Google Shape;1570;p37"/>
          <p:cNvGrpSpPr/>
          <p:nvPr/>
        </p:nvGrpSpPr>
        <p:grpSpPr>
          <a:xfrm>
            <a:off x="9584480" y="5935753"/>
            <a:ext cx="9709360" cy="2189878"/>
            <a:chOff x="4642275" y="2446725"/>
            <a:chExt cx="3159656" cy="752700"/>
          </a:xfrm>
        </p:grpSpPr>
        <p:sp>
          <p:nvSpPr>
            <p:cNvPr id="138" name="Google Shape;1571;p37"/>
            <p:cNvSpPr/>
            <p:nvPr/>
          </p:nvSpPr>
          <p:spPr>
            <a:xfrm>
              <a:off x="5560250" y="2446725"/>
              <a:ext cx="2241681" cy="752700"/>
            </a:xfrm>
            <a:prstGeom prst="roundRect">
              <a:avLst>
                <a:gd name="adj" fmla="val 20970"/>
              </a:avLst>
            </a:prstGeom>
            <a:solidFill>
              <a:srgbClr val="F2F2F2"/>
            </a:solidFill>
            <a:ln>
              <a:noFill/>
            </a:ln>
          </p:spPr>
          <p:txBody>
            <a:bodyPr spcFirstLastPara="1" wrap="square" lIns="274300" tIns="91425" rIns="274300" bIns="91425" anchor="ctr" anchorCtr="0">
              <a:noAutofit/>
            </a:bodyPr>
            <a:lstStyle/>
            <a:p>
              <a:pPr algn="ctr"/>
              <a:r>
                <a:rPr lang="en-US" sz="3200" b="1" dirty="0">
                  <a:solidFill>
                    <a:srgbClr val="1B335F"/>
                  </a:solidFill>
                  <a:latin typeface="Calibri" panose="020F0502020204030204" pitchFamily="34" charset="0"/>
                  <a:cs typeface="Calibri" panose="020F0502020204030204" pitchFamily="34" charset="0"/>
                </a:rPr>
                <a:t>Lack of standardization causing variability in service delivery and quality</a:t>
              </a:r>
            </a:p>
          </p:txBody>
        </p:sp>
        <p:sp>
          <p:nvSpPr>
            <p:cNvPr id="139" name="Google Shape;1572;p37"/>
            <p:cNvSpPr/>
            <p:nvPr/>
          </p:nvSpPr>
          <p:spPr>
            <a:xfrm>
              <a:off x="4642275" y="2814438"/>
              <a:ext cx="890900" cy="17275"/>
            </a:xfrm>
            <a:custGeom>
              <a:avLst/>
              <a:gdLst/>
              <a:ahLst/>
              <a:cxnLst/>
              <a:rect l="l" t="t" r="r" b="b"/>
              <a:pathLst>
                <a:path w="35636" h="691" extrusionOk="0">
                  <a:moveTo>
                    <a:pt x="345" y="0"/>
                  </a:moveTo>
                  <a:cubicBezTo>
                    <a:pt x="155" y="0"/>
                    <a:pt x="0" y="155"/>
                    <a:pt x="0" y="346"/>
                  </a:cubicBezTo>
                  <a:cubicBezTo>
                    <a:pt x="0" y="536"/>
                    <a:pt x="155" y="691"/>
                    <a:pt x="345" y="691"/>
                  </a:cubicBezTo>
                  <a:lnTo>
                    <a:pt x="35302" y="691"/>
                  </a:lnTo>
                  <a:cubicBezTo>
                    <a:pt x="35481" y="691"/>
                    <a:pt x="35635" y="536"/>
                    <a:pt x="35635" y="346"/>
                  </a:cubicBezTo>
                  <a:cubicBezTo>
                    <a:pt x="35635" y="155"/>
                    <a:pt x="35481" y="0"/>
                    <a:pt x="3530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573;p37"/>
            <p:cNvSpPr/>
            <p:nvPr/>
          </p:nvSpPr>
          <p:spPr>
            <a:xfrm>
              <a:off x="5088450" y="2564713"/>
              <a:ext cx="42300" cy="516725"/>
            </a:xfrm>
            <a:custGeom>
              <a:avLst/>
              <a:gdLst/>
              <a:ahLst/>
              <a:cxnLst/>
              <a:rect l="l" t="t" r="r" b="b"/>
              <a:pathLst>
                <a:path w="1692" h="20669" extrusionOk="0">
                  <a:moveTo>
                    <a:pt x="777" y="0"/>
                  </a:moveTo>
                  <a:cubicBezTo>
                    <a:pt x="728" y="0"/>
                    <a:pt x="680" y="8"/>
                    <a:pt x="632" y="23"/>
                  </a:cubicBezTo>
                  <a:cubicBezTo>
                    <a:pt x="358" y="94"/>
                    <a:pt x="203" y="380"/>
                    <a:pt x="274" y="654"/>
                  </a:cubicBezTo>
                  <a:cubicBezTo>
                    <a:pt x="536" y="1535"/>
                    <a:pt x="667" y="2452"/>
                    <a:pt x="667" y="3380"/>
                  </a:cubicBezTo>
                  <a:lnTo>
                    <a:pt x="667" y="16680"/>
                  </a:lnTo>
                  <a:cubicBezTo>
                    <a:pt x="667" y="17811"/>
                    <a:pt x="477" y="18918"/>
                    <a:pt x="96" y="19978"/>
                  </a:cubicBezTo>
                  <a:cubicBezTo>
                    <a:pt x="1" y="20252"/>
                    <a:pt x="131" y="20537"/>
                    <a:pt x="405" y="20633"/>
                  </a:cubicBezTo>
                  <a:cubicBezTo>
                    <a:pt x="453" y="20656"/>
                    <a:pt x="512" y="20668"/>
                    <a:pt x="572" y="20668"/>
                  </a:cubicBezTo>
                  <a:cubicBezTo>
                    <a:pt x="786" y="20668"/>
                    <a:pt x="977" y="20537"/>
                    <a:pt x="1060" y="20323"/>
                  </a:cubicBezTo>
                  <a:cubicBezTo>
                    <a:pt x="1477" y="19156"/>
                    <a:pt x="1691" y="17930"/>
                    <a:pt x="1691" y="16680"/>
                  </a:cubicBezTo>
                  <a:lnTo>
                    <a:pt x="1691" y="3380"/>
                  </a:lnTo>
                  <a:cubicBezTo>
                    <a:pt x="1691" y="2357"/>
                    <a:pt x="1548" y="1344"/>
                    <a:pt x="1263" y="368"/>
                  </a:cubicBezTo>
                  <a:cubicBezTo>
                    <a:pt x="1195" y="145"/>
                    <a:pt x="991" y="0"/>
                    <a:pt x="7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574;p37"/>
            <p:cNvSpPr/>
            <p:nvPr/>
          </p:nvSpPr>
          <p:spPr>
            <a:xfrm>
              <a:off x="5266750" y="2571425"/>
              <a:ext cx="453350" cy="503300"/>
            </a:xfrm>
            <a:custGeom>
              <a:avLst/>
              <a:gdLst/>
              <a:ahLst/>
              <a:cxnLst/>
              <a:rect l="l" t="t" r="r" b="b"/>
              <a:pathLst>
                <a:path w="18134" h="20132" extrusionOk="0">
                  <a:moveTo>
                    <a:pt x="9071" y="1"/>
                  </a:moveTo>
                  <a:cubicBezTo>
                    <a:pt x="8626" y="1"/>
                    <a:pt x="8180" y="114"/>
                    <a:pt x="7775" y="340"/>
                  </a:cubicBezTo>
                  <a:lnTo>
                    <a:pt x="1298" y="4091"/>
                  </a:lnTo>
                  <a:cubicBezTo>
                    <a:pt x="500" y="4543"/>
                    <a:pt x="0" y="5400"/>
                    <a:pt x="0" y="6329"/>
                  </a:cubicBezTo>
                  <a:lnTo>
                    <a:pt x="0" y="13806"/>
                  </a:lnTo>
                  <a:cubicBezTo>
                    <a:pt x="0" y="14735"/>
                    <a:pt x="500" y="15580"/>
                    <a:pt x="1298" y="16045"/>
                  </a:cubicBezTo>
                  <a:lnTo>
                    <a:pt x="7775" y="19783"/>
                  </a:lnTo>
                  <a:cubicBezTo>
                    <a:pt x="8180" y="20015"/>
                    <a:pt x="8626" y="20131"/>
                    <a:pt x="9071" y="20131"/>
                  </a:cubicBezTo>
                  <a:cubicBezTo>
                    <a:pt x="9516" y="20131"/>
                    <a:pt x="9960" y="20015"/>
                    <a:pt x="10359" y="19783"/>
                  </a:cubicBezTo>
                  <a:lnTo>
                    <a:pt x="16848" y="16045"/>
                  </a:lnTo>
                  <a:cubicBezTo>
                    <a:pt x="17645" y="15580"/>
                    <a:pt x="18134" y="14735"/>
                    <a:pt x="18134" y="13806"/>
                  </a:cubicBezTo>
                  <a:lnTo>
                    <a:pt x="18134" y="6329"/>
                  </a:lnTo>
                  <a:cubicBezTo>
                    <a:pt x="18134" y="5400"/>
                    <a:pt x="17645" y="4543"/>
                    <a:pt x="16848" y="4091"/>
                  </a:cubicBezTo>
                  <a:lnTo>
                    <a:pt x="10359" y="340"/>
                  </a:lnTo>
                  <a:cubicBezTo>
                    <a:pt x="9960" y="114"/>
                    <a:pt x="9516" y="1"/>
                    <a:pt x="90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575;p37"/>
            <p:cNvSpPr/>
            <p:nvPr/>
          </p:nvSpPr>
          <p:spPr>
            <a:xfrm>
              <a:off x="5296225" y="2605213"/>
              <a:ext cx="394700" cy="435725"/>
            </a:xfrm>
            <a:custGeom>
              <a:avLst/>
              <a:gdLst/>
              <a:ahLst/>
              <a:cxnLst/>
              <a:rect l="l" t="t" r="r" b="b"/>
              <a:pathLst>
                <a:path w="15788" h="17429" extrusionOk="0">
                  <a:moveTo>
                    <a:pt x="7892" y="0"/>
                  </a:moveTo>
                  <a:cubicBezTo>
                    <a:pt x="7447" y="0"/>
                    <a:pt x="7001" y="116"/>
                    <a:pt x="6596" y="349"/>
                  </a:cubicBezTo>
                  <a:lnTo>
                    <a:pt x="1286" y="3409"/>
                  </a:lnTo>
                  <a:cubicBezTo>
                    <a:pt x="488" y="3873"/>
                    <a:pt x="0" y="4730"/>
                    <a:pt x="0" y="5647"/>
                  </a:cubicBezTo>
                  <a:lnTo>
                    <a:pt x="0" y="11779"/>
                  </a:lnTo>
                  <a:cubicBezTo>
                    <a:pt x="0" y="12707"/>
                    <a:pt x="488" y="13553"/>
                    <a:pt x="1286" y="14017"/>
                  </a:cubicBezTo>
                  <a:lnTo>
                    <a:pt x="6596" y="17089"/>
                  </a:lnTo>
                  <a:cubicBezTo>
                    <a:pt x="7001" y="17315"/>
                    <a:pt x="7447" y="17428"/>
                    <a:pt x="7892" y="17428"/>
                  </a:cubicBezTo>
                  <a:cubicBezTo>
                    <a:pt x="8337" y="17428"/>
                    <a:pt x="8781" y="17315"/>
                    <a:pt x="9180" y="17089"/>
                  </a:cubicBezTo>
                  <a:lnTo>
                    <a:pt x="14490" y="14017"/>
                  </a:lnTo>
                  <a:cubicBezTo>
                    <a:pt x="15288" y="13553"/>
                    <a:pt x="15788" y="12707"/>
                    <a:pt x="15788" y="11779"/>
                  </a:cubicBezTo>
                  <a:lnTo>
                    <a:pt x="15788" y="5647"/>
                  </a:lnTo>
                  <a:cubicBezTo>
                    <a:pt x="15788" y="4730"/>
                    <a:pt x="15288" y="3873"/>
                    <a:pt x="14490" y="3409"/>
                  </a:cubicBezTo>
                  <a:lnTo>
                    <a:pt x="9180" y="349"/>
                  </a:lnTo>
                  <a:cubicBezTo>
                    <a:pt x="8781" y="116"/>
                    <a:pt x="8337" y="0"/>
                    <a:pt x="7892" y="0"/>
                  </a:cubicBezTo>
                  <a:close/>
                </a:path>
              </a:pathLst>
            </a:cu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endParaRPr dirty="0">
                <a:solidFill>
                  <a:schemeClr val="accent3"/>
                </a:solidFill>
              </a:endParaRPr>
            </a:p>
          </p:txBody>
        </p:sp>
      </p:grpSp>
      <p:sp>
        <p:nvSpPr>
          <p:cNvPr id="132" name="Google Shape;1576;p37"/>
          <p:cNvSpPr/>
          <p:nvPr/>
        </p:nvSpPr>
        <p:spPr>
          <a:xfrm>
            <a:off x="7865798" y="5498077"/>
            <a:ext cx="3010229" cy="3065233"/>
          </a:xfrm>
          <a:custGeom>
            <a:avLst/>
            <a:gdLst/>
            <a:ahLst/>
            <a:cxnLst/>
            <a:rect l="l" t="t" r="r" b="b"/>
            <a:pathLst>
              <a:path w="39184" h="42143" extrusionOk="0">
                <a:moveTo>
                  <a:pt x="19586" y="0"/>
                </a:moveTo>
                <a:cubicBezTo>
                  <a:pt x="17851" y="0"/>
                  <a:pt x="16115" y="449"/>
                  <a:pt x="14562" y="1348"/>
                </a:cubicBezTo>
                <a:lnTo>
                  <a:pt x="5025" y="6861"/>
                </a:lnTo>
                <a:cubicBezTo>
                  <a:pt x="1917" y="8659"/>
                  <a:pt x="0" y="11969"/>
                  <a:pt x="0" y="15564"/>
                </a:cubicBezTo>
                <a:lnTo>
                  <a:pt x="0" y="26578"/>
                </a:lnTo>
                <a:cubicBezTo>
                  <a:pt x="0" y="30173"/>
                  <a:pt x="1917" y="33483"/>
                  <a:pt x="5025" y="35281"/>
                </a:cubicBezTo>
                <a:lnTo>
                  <a:pt x="14562" y="40794"/>
                </a:lnTo>
                <a:cubicBezTo>
                  <a:pt x="16115" y="41693"/>
                  <a:pt x="17851" y="42142"/>
                  <a:pt x="19586" y="42142"/>
                </a:cubicBezTo>
                <a:cubicBezTo>
                  <a:pt x="21321" y="42142"/>
                  <a:pt x="23057" y="41693"/>
                  <a:pt x="24610" y="40794"/>
                </a:cubicBezTo>
                <a:lnTo>
                  <a:pt x="34159" y="35281"/>
                </a:lnTo>
                <a:cubicBezTo>
                  <a:pt x="37267" y="33483"/>
                  <a:pt x="39184" y="30173"/>
                  <a:pt x="39184" y="26578"/>
                </a:cubicBezTo>
                <a:lnTo>
                  <a:pt x="39184" y="15564"/>
                </a:lnTo>
                <a:cubicBezTo>
                  <a:pt x="39184" y="11969"/>
                  <a:pt x="37267" y="8659"/>
                  <a:pt x="34159" y="6861"/>
                </a:cubicBezTo>
                <a:lnTo>
                  <a:pt x="24610" y="1348"/>
                </a:lnTo>
                <a:cubicBezTo>
                  <a:pt x="23057" y="449"/>
                  <a:pt x="21321" y="0"/>
                  <a:pt x="19586" y="0"/>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8534657" y="6191781"/>
            <a:ext cx="1728083" cy="1728083"/>
          </a:xfrm>
          <a:prstGeom prst="rect">
            <a:avLst/>
          </a:prstGeom>
        </p:spPr>
      </p:pic>
      <p:pic>
        <p:nvPicPr>
          <p:cNvPr id="12" name="Picture 1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40398" y="3190493"/>
            <a:ext cx="591429" cy="591429"/>
          </a:xfrm>
          <a:prstGeom prst="rect">
            <a:avLst/>
          </a:prstGeom>
        </p:spPr>
      </p:pic>
      <p:pic>
        <p:nvPicPr>
          <p:cNvPr id="170" name="Picture 169"/>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920978" y="3159885"/>
            <a:ext cx="591429" cy="591429"/>
          </a:xfrm>
          <a:prstGeom prst="rect">
            <a:avLst/>
          </a:prstGeom>
        </p:spPr>
      </p:pic>
      <p:pic>
        <p:nvPicPr>
          <p:cNvPr id="171" name="Picture 170"/>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7266916" y="10271172"/>
            <a:ext cx="591429" cy="591429"/>
          </a:xfrm>
          <a:prstGeom prst="rect">
            <a:avLst/>
          </a:prstGeom>
        </p:spPr>
      </p:pic>
      <p:pic>
        <p:nvPicPr>
          <p:cNvPr id="172" name="Picture 171"/>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0870740" y="10277999"/>
            <a:ext cx="591429" cy="591429"/>
          </a:xfrm>
          <a:prstGeom prst="rect">
            <a:avLst/>
          </a:prstGeom>
        </p:spPr>
      </p:pic>
      <p:pic>
        <p:nvPicPr>
          <p:cNvPr id="173" name="Picture 172"/>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6265738" y="6685410"/>
            <a:ext cx="591429" cy="591429"/>
          </a:xfrm>
          <a:prstGeom prst="rect">
            <a:avLst/>
          </a:prstGeom>
        </p:spPr>
      </p:pic>
      <p:pic>
        <p:nvPicPr>
          <p:cNvPr id="174" name="Picture 17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1920676" y="6741667"/>
            <a:ext cx="591429" cy="591429"/>
          </a:xfrm>
          <a:prstGeom prst="rect">
            <a:avLst/>
          </a:prstGeom>
        </p:spPr>
      </p:pic>
    </p:spTree>
    <p:extLst>
      <p:ext uri="{BB962C8B-B14F-4D97-AF65-F5344CB8AC3E}">
        <p14:creationId xmlns:p14="http://schemas.microsoft.com/office/powerpoint/2010/main" val="11436852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0" name="Object 249"/>
          <p:cNvGraphicFramePr>
            <a:graphicFrameLocks noChangeAspect="1"/>
          </p:cNvGraphicFramePr>
          <p:nvPr>
            <p:extLst>
              <p:ext uri="{D42A27DB-BD31-4B8C-83A1-F6EECF244321}">
                <p14:modId xmlns:p14="http://schemas.microsoft.com/office/powerpoint/2010/main" val="195686116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4132"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410" name="Straight Arrow Connector 409">
            <a:extLst>
              <a:ext uri="{FF2B5EF4-FFF2-40B4-BE49-F238E27FC236}">
                <a16:creationId xmlns:a16="http://schemas.microsoft.com/office/drawing/2014/main" xmlns="" id="{33649695-05F3-4799-F5B4-8DC2576B2294}"/>
              </a:ext>
            </a:extLst>
          </p:cNvPr>
          <p:cNvCxnSpPr>
            <a:cxnSpLocks/>
            <a:stCxn id="309" idx="4"/>
          </p:cNvCxnSpPr>
          <p:nvPr/>
        </p:nvCxnSpPr>
        <p:spPr>
          <a:xfrm>
            <a:off x="1872127" y="4110636"/>
            <a:ext cx="62002" cy="431578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09" name="Oval 308">
            <a:extLst>
              <a:ext uri="{FF2B5EF4-FFF2-40B4-BE49-F238E27FC236}">
                <a16:creationId xmlns:a16="http://schemas.microsoft.com/office/drawing/2014/main" xmlns="" id="{943A9B8C-D836-2970-D12E-645F232B77B1}"/>
              </a:ext>
            </a:extLst>
          </p:cNvPr>
          <p:cNvSpPr/>
          <p:nvPr/>
        </p:nvSpPr>
        <p:spPr>
          <a:xfrm>
            <a:off x="1377641" y="3121668"/>
            <a:ext cx="988972" cy="988968"/>
          </a:xfrm>
          <a:prstGeom prst="ellipse">
            <a:avLst/>
          </a:prstGeom>
          <a:solidFill>
            <a:schemeClr val="tx1"/>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xmlns="" id="{AC05761B-49EC-6834-BE5F-AD0B923B30C1}"/>
              </a:ext>
            </a:extLst>
          </p:cNvPr>
          <p:cNvSpPr/>
          <p:nvPr/>
        </p:nvSpPr>
        <p:spPr>
          <a:xfrm>
            <a:off x="1426813" y="3162983"/>
            <a:ext cx="890628" cy="89062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xmlns="" id="{7E49BFFB-2747-3F60-CA8B-D94028842DE8}"/>
              </a:ext>
            </a:extLst>
          </p:cNvPr>
          <p:cNvSpPr/>
          <p:nvPr/>
        </p:nvSpPr>
        <p:spPr>
          <a:xfrm>
            <a:off x="1466805" y="3202974"/>
            <a:ext cx="810644" cy="8106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TextBox 311">
            <a:extLst>
              <a:ext uri="{FF2B5EF4-FFF2-40B4-BE49-F238E27FC236}">
                <a16:creationId xmlns:a16="http://schemas.microsoft.com/office/drawing/2014/main" xmlns="" id="{6C430953-FE8E-226E-E85A-9CB115762F40}"/>
              </a:ext>
            </a:extLst>
          </p:cNvPr>
          <p:cNvSpPr txBox="1"/>
          <p:nvPr/>
        </p:nvSpPr>
        <p:spPr>
          <a:xfrm>
            <a:off x="1439289" y="3409985"/>
            <a:ext cx="865676" cy="364587"/>
          </a:xfrm>
          <a:prstGeom prst="rect">
            <a:avLst/>
          </a:prstGeom>
          <a:noFill/>
        </p:spPr>
        <p:txBody>
          <a:bodyPr wrap="square" rtlCol="0">
            <a:spAutoFit/>
          </a:bodyPr>
          <a:lstStyle/>
          <a:p>
            <a:pPr algn="ctr"/>
            <a:r>
              <a:rPr lang="en-US" sz="1600" b="1" dirty="0">
                <a:solidFill>
                  <a:schemeClr val="bg1"/>
                </a:solidFill>
                <a:latin typeface="Montserrat" pitchFamily="2" charset="0"/>
              </a:rPr>
              <a:t>Start</a:t>
            </a:r>
          </a:p>
        </p:txBody>
      </p:sp>
      <p:sp>
        <p:nvSpPr>
          <p:cNvPr id="313" name="Oval 312">
            <a:extLst>
              <a:ext uri="{FF2B5EF4-FFF2-40B4-BE49-F238E27FC236}">
                <a16:creationId xmlns:a16="http://schemas.microsoft.com/office/drawing/2014/main" xmlns="" id="{6183633B-1CBB-4B09-1FDB-BEADC4CF9DA0}"/>
              </a:ext>
            </a:extLst>
          </p:cNvPr>
          <p:cNvSpPr/>
          <p:nvPr/>
        </p:nvSpPr>
        <p:spPr>
          <a:xfrm>
            <a:off x="773931" y="6365053"/>
            <a:ext cx="2336234" cy="2336234"/>
          </a:xfrm>
          <a:prstGeom prst="ellipse">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xmlns="" id="{2E346042-777B-87D9-FCC2-37743324E997}"/>
              </a:ext>
            </a:extLst>
          </p:cNvPr>
          <p:cNvSpPr/>
          <p:nvPr/>
        </p:nvSpPr>
        <p:spPr>
          <a:xfrm>
            <a:off x="5668586" y="6053349"/>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xmlns="" id="{35A3B923-A19D-7790-FEC5-AB69FD471D8D}"/>
              </a:ext>
            </a:extLst>
          </p:cNvPr>
          <p:cNvSpPr/>
          <p:nvPr/>
        </p:nvSpPr>
        <p:spPr>
          <a:xfrm>
            <a:off x="5709361" y="6094120"/>
            <a:ext cx="1230328" cy="123032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xmlns="" id="{6BA522BA-4940-1AA7-095C-A9D3FC29AAE9}"/>
              </a:ext>
            </a:extLst>
          </p:cNvPr>
          <p:cNvSpPr/>
          <p:nvPr/>
        </p:nvSpPr>
        <p:spPr>
          <a:xfrm>
            <a:off x="5786808" y="6171567"/>
            <a:ext cx="1075434" cy="107543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TextBox 320">
            <a:extLst>
              <a:ext uri="{FF2B5EF4-FFF2-40B4-BE49-F238E27FC236}">
                <a16:creationId xmlns:a16="http://schemas.microsoft.com/office/drawing/2014/main" xmlns="" id="{99ECA9D4-9214-41E0-F229-0E27BF946563}"/>
              </a:ext>
            </a:extLst>
          </p:cNvPr>
          <p:cNvSpPr txBox="1"/>
          <p:nvPr/>
        </p:nvSpPr>
        <p:spPr>
          <a:xfrm>
            <a:off x="5490849" y="7308175"/>
            <a:ext cx="1759456" cy="1323439"/>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System issues, Parameter changes, Product creation directed to App Support </a:t>
            </a:r>
          </a:p>
        </p:txBody>
      </p:sp>
      <p:sp>
        <p:nvSpPr>
          <p:cNvPr id="322" name="Oval 321">
            <a:extLst>
              <a:ext uri="{FF2B5EF4-FFF2-40B4-BE49-F238E27FC236}">
                <a16:creationId xmlns:a16="http://schemas.microsoft.com/office/drawing/2014/main" xmlns="" id="{2FA70A6B-B8DD-14F2-F366-82723E5D1A75}"/>
              </a:ext>
            </a:extLst>
          </p:cNvPr>
          <p:cNvSpPr/>
          <p:nvPr/>
        </p:nvSpPr>
        <p:spPr>
          <a:xfrm>
            <a:off x="5668586" y="366738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xmlns="" id="{D3DC5D21-33C8-A9B2-48B7-D74ADD97641B}"/>
              </a:ext>
            </a:extLst>
          </p:cNvPr>
          <p:cNvSpPr/>
          <p:nvPr/>
        </p:nvSpPr>
        <p:spPr>
          <a:xfrm>
            <a:off x="5733816" y="373260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xmlns="" id="{770BDF70-307F-F4F7-51C6-38E02C1E0E50}"/>
              </a:ext>
            </a:extLst>
          </p:cNvPr>
          <p:cNvSpPr/>
          <p:nvPr/>
        </p:nvSpPr>
        <p:spPr>
          <a:xfrm>
            <a:off x="5786866" y="378565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TextBox 324">
            <a:extLst>
              <a:ext uri="{FF2B5EF4-FFF2-40B4-BE49-F238E27FC236}">
                <a16:creationId xmlns:a16="http://schemas.microsoft.com/office/drawing/2014/main" xmlns="" id="{F7C66233-B81F-A83C-438F-1D6E50B15954}"/>
              </a:ext>
            </a:extLst>
          </p:cNvPr>
          <p:cNvSpPr txBox="1"/>
          <p:nvPr/>
        </p:nvSpPr>
        <p:spPr>
          <a:xfrm>
            <a:off x="5544402" y="5032303"/>
            <a:ext cx="1635544"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Desk</a:t>
            </a:r>
          </a:p>
        </p:txBody>
      </p:sp>
      <p:sp>
        <p:nvSpPr>
          <p:cNvPr id="326" name="Oval 325">
            <a:extLst>
              <a:ext uri="{FF2B5EF4-FFF2-40B4-BE49-F238E27FC236}">
                <a16:creationId xmlns:a16="http://schemas.microsoft.com/office/drawing/2014/main" xmlns="" id="{3C0BA69C-E80A-C248-D105-08F5EA88583F}"/>
              </a:ext>
            </a:extLst>
          </p:cNvPr>
          <p:cNvSpPr/>
          <p:nvPr/>
        </p:nvSpPr>
        <p:spPr>
          <a:xfrm>
            <a:off x="9496899" y="8833002"/>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xmlns="" id="{E7896ABC-D9EA-5A24-146A-CF05DA56B433}"/>
              </a:ext>
            </a:extLst>
          </p:cNvPr>
          <p:cNvSpPr/>
          <p:nvPr/>
        </p:nvSpPr>
        <p:spPr>
          <a:xfrm>
            <a:off x="9550611" y="8886713"/>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xmlns="" id="{C709644B-C0B7-C512-2C20-0BE6C0FE428B}"/>
              </a:ext>
            </a:extLst>
          </p:cNvPr>
          <p:cNvSpPr/>
          <p:nvPr/>
        </p:nvSpPr>
        <p:spPr>
          <a:xfrm>
            <a:off x="9594296" y="893039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TextBox 328">
            <a:extLst>
              <a:ext uri="{FF2B5EF4-FFF2-40B4-BE49-F238E27FC236}">
                <a16:creationId xmlns:a16="http://schemas.microsoft.com/office/drawing/2014/main" xmlns="" id="{273E2FB7-1ABC-C510-CFBE-7DF515BE13F1}"/>
              </a:ext>
            </a:extLst>
          </p:cNvPr>
          <p:cNvSpPr txBox="1"/>
          <p:nvPr/>
        </p:nvSpPr>
        <p:spPr>
          <a:xfrm>
            <a:off x="9439062" y="10135549"/>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Initiate Request</a:t>
            </a:r>
          </a:p>
        </p:txBody>
      </p:sp>
      <p:pic>
        <p:nvPicPr>
          <p:cNvPr id="330" name="Picture 329">
            <a:extLst>
              <a:ext uri="{FF2B5EF4-FFF2-40B4-BE49-F238E27FC236}">
                <a16:creationId xmlns:a16="http://schemas.microsoft.com/office/drawing/2014/main" xmlns="" id="{D9A10DB2-858D-3276-9375-9DA0BDB4A33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724260" y="9060364"/>
            <a:ext cx="625570" cy="625566"/>
          </a:xfrm>
          <a:prstGeom prst="rect">
            <a:avLst/>
          </a:prstGeom>
        </p:spPr>
      </p:pic>
      <p:sp>
        <p:nvSpPr>
          <p:cNvPr id="331" name="Oval 330">
            <a:extLst>
              <a:ext uri="{FF2B5EF4-FFF2-40B4-BE49-F238E27FC236}">
                <a16:creationId xmlns:a16="http://schemas.microsoft.com/office/drawing/2014/main" xmlns="" id="{61191CE3-D89B-B4D2-A04E-F16F181ABC8F}"/>
              </a:ext>
            </a:extLst>
          </p:cNvPr>
          <p:cNvSpPr/>
          <p:nvPr/>
        </p:nvSpPr>
        <p:spPr>
          <a:xfrm>
            <a:off x="932549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xmlns="" id="{BFAE4320-4EDB-DAA2-26EF-D0673868A046}"/>
              </a:ext>
            </a:extLst>
          </p:cNvPr>
          <p:cNvSpPr/>
          <p:nvPr/>
        </p:nvSpPr>
        <p:spPr>
          <a:xfrm>
            <a:off x="9371069"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xmlns="" id="{97EE1C5D-99E0-8CDA-5A1A-B75E5CE20299}"/>
              </a:ext>
            </a:extLst>
          </p:cNvPr>
          <p:cNvSpPr/>
          <p:nvPr/>
        </p:nvSpPr>
        <p:spPr>
          <a:xfrm>
            <a:off x="940813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TextBox 333">
            <a:extLst>
              <a:ext uri="{FF2B5EF4-FFF2-40B4-BE49-F238E27FC236}">
                <a16:creationId xmlns:a16="http://schemas.microsoft.com/office/drawing/2014/main" xmlns="" id="{591CC1A9-BDE7-8B57-9C1E-13C9086201BE}"/>
              </a:ext>
            </a:extLst>
          </p:cNvPr>
          <p:cNvSpPr txBox="1"/>
          <p:nvPr/>
        </p:nvSpPr>
        <p:spPr>
          <a:xfrm>
            <a:off x="9131272" y="4617466"/>
            <a:ext cx="1346345"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requests</a:t>
            </a:r>
          </a:p>
        </p:txBody>
      </p:sp>
      <p:sp>
        <p:nvSpPr>
          <p:cNvPr id="335" name="Oval 334">
            <a:extLst>
              <a:ext uri="{FF2B5EF4-FFF2-40B4-BE49-F238E27FC236}">
                <a16:creationId xmlns:a16="http://schemas.microsoft.com/office/drawing/2014/main" xmlns="" id="{DC3977A0-64A1-F74D-118A-9843F5AE53EA}"/>
              </a:ext>
            </a:extLst>
          </p:cNvPr>
          <p:cNvSpPr/>
          <p:nvPr/>
        </p:nvSpPr>
        <p:spPr>
          <a:xfrm>
            <a:off x="742861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Oval 335">
            <a:extLst>
              <a:ext uri="{FF2B5EF4-FFF2-40B4-BE49-F238E27FC236}">
                <a16:creationId xmlns:a16="http://schemas.microsoft.com/office/drawing/2014/main" xmlns="" id="{4483C258-11BF-8BB2-A6AD-447AA4FC06BA}"/>
              </a:ext>
            </a:extLst>
          </p:cNvPr>
          <p:cNvSpPr/>
          <p:nvPr/>
        </p:nvSpPr>
        <p:spPr>
          <a:xfrm>
            <a:off x="747997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7" name="Oval 336">
            <a:extLst>
              <a:ext uri="{FF2B5EF4-FFF2-40B4-BE49-F238E27FC236}">
                <a16:creationId xmlns:a16="http://schemas.microsoft.com/office/drawing/2014/main" xmlns="" id="{542E5907-0EB5-BE7A-60EB-36585A508436}"/>
              </a:ext>
            </a:extLst>
          </p:cNvPr>
          <p:cNvSpPr/>
          <p:nvPr/>
        </p:nvSpPr>
        <p:spPr>
          <a:xfrm>
            <a:off x="752174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TextBox 337">
            <a:extLst>
              <a:ext uri="{FF2B5EF4-FFF2-40B4-BE49-F238E27FC236}">
                <a16:creationId xmlns:a16="http://schemas.microsoft.com/office/drawing/2014/main" xmlns="" id="{30C1D880-C11B-789F-110A-8B4A07F6EC16}"/>
              </a:ext>
            </a:extLst>
          </p:cNvPr>
          <p:cNvSpPr txBox="1"/>
          <p:nvPr/>
        </p:nvSpPr>
        <p:spPr>
          <a:xfrm>
            <a:off x="7402027" y="12644033"/>
            <a:ext cx="1210586"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Initiate Request</a:t>
            </a:r>
          </a:p>
        </p:txBody>
      </p:sp>
      <p:pic>
        <p:nvPicPr>
          <p:cNvPr id="339" name="Picture 338">
            <a:extLst>
              <a:ext uri="{FF2B5EF4-FFF2-40B4-BE49-F238E27FC236}">
                <a16:creationId xmlns:a16="http://schemas.microsoft.com/office/drawing/2014/main" xmlns="" id="{ED3AB0EC-A49E-6168-A36C-A3D594373A2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646004" y="11725127"/>
            <a:ext cx="598130" cy="598126"/>
          </a:xfrm>
          <a:prstGeom prst="rect">
            <a:avLst/>
          </a:prstGeom>
        </p:spPr>
      </p:pic>
      <p:sp>
        <p:nvSpPr>
          <p:cNvPr id="340" name="Oval 339">
            <a:extLst>
              <a:ext uri="{FF2B5EF4-FFF2-40B4-BE49-F238E27FC236}">
                <a16:creationId xmlns:a16="http://schemas.microsoft.com/office/drawing/2014/main" xmlns="" id="{EDF8C676-8FDD-F115-D6E9-45ED56CDD012}"/>
              </a:ext>
            </a:extLst>
          </p:cNvPr>
          <p:cNvSpPr/>
          <p:nvPr/>
        </p:nvSpPr>
        <p:spPr>
          <a:xfrm>
            <a:off x="9385488"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Oval 340">
            <a:extLst>
              <a:ext uri="{FF2B5EF4-FFF2-40B4-BE49-F238E27FC236}">
                <a16:creationId xmlns:a16="http://schemas.microsoft.com/office/drawing/2014/main" xmlns="" id="{9617D6E8-BB48-6C9C-51AC-60C38DB63579}"/>
              </a:ext>
            </a:extLst>
          </p:cNvPr>
          <p:cNvSpPr/>
          <p:nvPr/>
        </p:nvSpPr>
        <p:spPr>
          <a:xfrm>
            <a:off x="9436846"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xmlns="" id="{7A6E340E-E6F4-1B5B-8174-CE0FEEBE6DFD}"/>
              </a:ext>
            </a:extLst>
          </p:cNvPr>
          <p:cNvSpPr/>
          <p:nvPr/>
        </p:nvSpPr>
        <p:spPr>
          <a:xfrm>
            <a:off x="947861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TextBox 342">
            <a:extLst>
              <a:ext uri="{FF2B5EF4-FFF2-40B4-BE49-F238E27FC236}">
                <a16:creationId xmlns:a16="http://schemas.microsoft.com/office/drawing/2014/main" xmlns="" id="{549EDC21-CD79-6A45-C09F-515F0FF135DF}"/>
              </a:ext>
            </a:extLst>
          </p:cNvPr>
          <p:cNvSpPr txBox="1"/>
          <p:nvPr/>
        </p:nvSpPr>
        <p:spPr>
          <a:xfrm>
            <a:off x="9358901"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Inputter Verification</a:t>
            </a:r>
          </a:p>
        </p:txBody>
      </p:sp>
      <p:pic>
        <p:nvPicPr>
          <p:cNvPr id="344" name="Picture 343">
            <a:extLst>
              <a:ext uri="{FF2B5EF4-FFF2-40B4-BE49-F238E27FC236}">
                <a16:creationId xmlns:a16="http://schemas.microsoft.com/office/drawing/2014/main" xmlns="" id="{882FB098-F971-026F-55EB-AB3D8A08C87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602877" y="11725127"/>
            <a:ext cx="598130" cy="598126"/>
          </a:xfrm>
          <a:prstGeom prst="rect">
            <a:avLst/>
          </a:prstGeom>
        </p:spPr>
      </p:pic>
      <p:sp>
        <p:nvSpPr>
          <p:cNvPr id="345" name="Oval 344">
            <a:extLst>
              <a:ext uri="{FF2B5EF4-FFF2-40B4-BE49-F238E27FC236}">
                <a16:creationId xmlns:a16="http://schemas.microsoft.com/office/drawing/2014/main" xmlns="" id="{865C51E9-EBE7-3DDC-8137-D8B8856352DD}"/>
              </a:ext>
            </a:extLst>
          </p:cNvPr>
          <p:cNvSpPr/>
          <p:nvPr/>
        </p:nvSpPr>
        <p:spPr>
          <a:xfrm>
            <a:off x="11419106"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xmlns="" id="{164839F4-D532-F4E6-5AA4-F8B727D2E069}"/>
              </a:ext>
            </a:extLst>
          </p:cNvPr>
          <p:cNvSpPr/>
          <p:nvPr/>
        </p:nvSpPr>
        <p:spPr>
          <a:xfrm>
            <a:off x="11472819"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xmlns="" id="{702B4A02-1005-5AD8-E2C9-B85A8B78D5EF}"/>
              </a:ext>
            </a:extLst>
          </p:cNvPr>
          <p:cNvSpPr/>
          <p:nvPr/>
        </p:nvSpPr>
        <p:spPr>
          <a:xfrm>
            <a:off x="11516504"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TextBox 347">
            <a:extLst>
              <a:ext uri="{FF2B5EF4-FFF2-40B4-BE49-F238E27FC236}">
                <a16:creationId xmlns:a16="http://schemas.microsoft.com/office/drawing/2014/main" xmlns="" id="{90A3700E-42EB-24BC-D50A-0665A3A7AFE3}"/>
              </a:ext>
            </a:extLst>
          </p:cNvPr>
          <p:cNvSpPr txBox="1"/>
          <p:nvPr/>
        </p:nvSpPr>
        <p:spPr>
          <a:xfrm>
            <a:off x="11416211" y="10104400"/>
            <a:ext cx="1210586" cy="584775"/>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Business Approval</a:t>
            </a:r>
          </a:p>
        </p:txBody>
      </p:sp>
      <p:pic>
        <p:nvPicPr>
          <p:cNvPr id="349" name="Picture 348">
            <a:extLst>
              <a:ext uri="{FF2B5EF4-FFF2-40B4-BE49-F238E27FC236}">
                <a16:creationId xmlns:a16="http://schemas.microsoft.com/office/drawing/2014/main" xmlns="" id="{470D335F-D7D8-3EE7-756D-8A84BCA21E6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46468" y="9073455"/>
            <a:ext cx="625570" cy="625566"/>
          </a:xfrm>
          <a:prstGeom prst="rect">
            <a:avLst/>
          </a:prstGeom>
        </p:spPr>
      </p:pic>
      <p:sp>
        <p:nvSpPr>
          <p:cNvPr id="350" name="Oval 349">
            <a:extLst>
              <a:ext uri="{FF2B5EF4-FFF2-40B4-BE49-F238E27FC236}">
                <a16:creationId xmlns:a16="http://schemas.microsoft.com/office/drawing/2014/main" xmlns="" id="{C748D501-A547-64F7-CB39-78FBA6D26224}"/>
              </a:ext>
            </a:extLst>
          </p:cNvPr>
          <p:cNvSpPr/>
          <p:nvPr/>
        </p:nvSpPr>
        <p:spPr>
          <a:xfrm>
            <a:off x="11154712"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xmlns="" id="{0161BDFA-949E-66B8-0D09-0677B0A3A9E9}"/>
              </a:ext>
            </a:extLst>
          </p:cNvPr>
          <p:cNvSpPr/>
          <p:nvPr/>
        </p:nvSpPr>
        <p:spPr>
          <a:xfrm>
            <a:off x="11200287"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xmlns="" id="{5C964780-E0B4-6E13-C15A-DF3EAF624981}"/>
              </a:ext>
            </a:extLst>
          </p:cNvPr>
          <p:cNvSpPr/>
          <p:nvPr/>
        </p:nvSpPr>
        <p:spPr>
          <a:xfrm>
            <a:off x="11237355"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TextBox 352">
            <a:extLst>
              <a:ext uri="{FF2B5EF4-FFF2-40B4-BE49-F238E27FC236}">
                <a16:creationId xmlns:a16="http://schemas.microsoft.com/office/drawing/2014/main" xmlns="" id="{1CC57FAE-CAC4-1BCB-9592-2B47D9BECFF2}"/>
              </a:ext>
            </a:extLst>
          </p:cNvPr>
          <p:cNvSpPr txBox="1"/>
          <p:nvPr/>
        </p:nvSpPr>
        <p:spPr>
          <a:xfrm>
            <a:off x="10824689" y="4617466"/>
            <a:ext cx="1346343"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Initiate Service request</a:t>
            </a:r>
          </a:p>
        </p:txBody>
      </p:sp>
      <p:sp>
        <p:nvSpPr>
          <p:cNvPr id="354" name="Oval 353">
            <a:extLst>
              <a:ext uri="{FF2B5EF4-FFF2-40B4-BE49-F238E27FC236}">
                <a16:creationId xmlns:a16="http://schemas.microsoft.com/office/drawing/2014/main" xmlns="" id="{C3654ED6-ECAA-0E72-7BE6-5F44D2C129E5}"/>
              </a:ext>
            </a:extLst>
          </p:cNvPr>
          <p:cNvSpPr/>
          <p:nvPr/>
        </p:nvSpPr>
        <p:spPr>
          <a:xfrm>
            <a:off x="12989301"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xmlns="" id="{DCFA7108-3532-A693-6BC5-2D642A320E45}"/>
              </a:ext>
            </a:extLst>
          </p:cNvPr>
          <p:cNvSpPr/>
          <p:nvPr/>
        </p:nvSpPr>
        <p:spPr>
          <a:xfrm>
            <a:off x="13043014"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xmlns="" id="{ACD61468-7071-4033-58E2-662370DB1BEC}"/>
              </a:ext>
            </a:extLst>
          </p:cNvPr>
          <p:cNvSpPr/>
          <p:nvPr/>
        </p:nvSpPr>
        <p:spPr>
          <a:xfrm>
            <a:off x="13086698"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TextBox 356">
            <a:extLst>
              <a:ext uri="{FF2B5EF4-FFF2-40B4-BE49-F238E27FC236}">
                <a16:creationId xmlns:a16="http://schemas.microsoft.com/office/drawing/2014/main" xmlns="" id="{B5BBA981-AE3E-B9E0-4898-E5DC928C294E}"/>
              </a:ext>
            </a:extLst>
          </p:cNvPr>
          <p:cNvSpPr txBox="1"/>
          <p:nvPr/>
        </p:nvSpPr>
        <p:spPr>
          <a:xfrm>
            <a:off x="12907769" y="10085895"/>
            <a:ext cx="1281428"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AS team task completion/</a:t>
            </a:r>
          </a:p>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rejection</a:t>
            </a:r>
          </a:p>
        </p:txBody>
      </p:sp>
      <p:pic>
        <p:nvPicPr>
          <p:cNvPr id="358" name="Picture 357">
            <a:extLst>
              <a:ext uri="{FF2B5EF4-FFF2-40B4-BE49-F238E27FC236}">
                <a16:creationId xmlns:a16="http://schemas.microsoft.com/office/drawing/2014/main" xmlns="" id="{80BA5BFC-07A6-8509-8C2E-DAC88E96B85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216663" y="9073455"/>
            <a:ext cx="625570" cy="625566"/>
          </a:xfrm>
          <a:prstGeom prst="rect">
            <a:avLst/>
          </a:prstGeom>
        </p:spPr>
      </p:pic>
      <p:sp>
        <p:nvSpPr>
          <p:cNvPr id="359" name="Oval 358">
            <a:extLst>
              <a:ext uri="{FF2B5EF4-FFF2-40B4-BE49-F238E27FC236}">
                <a16:creationId xmlns:a16="http://schemas.microsoft.com/office/drawing/2014/main" xmlns="" id="{854FA3ED-86B4-0846-5619-F48F0FD6EFDD}"/>
              </a:ext>
            </a:extLst>
          </p:cNvPr>
          <p:cNvSpPr/>
          <p:nvPr/>
        </p:nvSpPr>
        <p:spPr>
          <a:xfrm>
            <a:off x="1464161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xmlns="" id="{9E052988-BD98-CDF2-AC29-909DBEB05D11}"/>
              </a:ext>
            </a:extLst>
          </p:cNvPr>
          <p:cNvSpPr/>
          <p:nvPr/>
        </p:nvSpPr>
        <p:spPr>
          <a:xfrm>
            <a:off x="1469532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xmlns="" id="{327A1A61-02AC-81F5-1B07-DC3ACECB47DB}"/>
              </a:ext>
            </a:extLst>
          </p:cNvPr>
          <p:cNvSpPr/>
          <p:nvPr/>
        </p:nvSpPr>
        <p:spPr>
          <a:xfrm>
            <a:off x="1473901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TextBox 361">
            <a:extLst>
              <a:ext uri="{FF2B5EF4-FFF2-40B4-BE49-F238E27FC236}">
                <a16:creationId xmlns:a16="http://schemas.microsoft.com/office/drawing/2014/main" xmlns="" id="{D611AFD4-3378-6E09-AB2D-53A6FCB6CC6B}"/>
              </a:ext>
            </a:extLst>
          </p:cNvPr>
          <p:cNvSpPr txBox="1"/>
          <p:nvPr/>
        </p:nvSpPr>
        <p:spPr>
          <a:xfrm>
            <a:off x="14638721" y="10073543"/>
            <a:ext cx="1210582" cy="1077218"/>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UAT Sing-off/Rejection by the business</a:t>
            </a:r>
          </a:p>
        </p:txBody>
      </p:sp>
      <p:pic>
        <p:nvPicPr>
          <p:cNvPr id="363" name="Picture 362">
            <a:extLst>
              <a:ext uri="{FF2B5EF4-FFF2-40B4-BE49-F238E27FC236}">
                <a16:creationId xmlns:a16="http://schemas.microsoft.com/office/drawing/2014/main" xmlns="" id="{6BF18CD7-D548-50E7-D612-1B4A456CB34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4868976" y="9073455"/>
            <a:ext cx="625570" cy="625566"/>
          </a:xfrm>
          <a:prstGeom prst="rect">
            <a:avLst/>
          </a:prstGeom>
        </p:spPr>
      </p:pic>
      <p:sp>
        <p:nvSpPr>
          <p:cNvPr id="364" name="Oval 363">
            <a:extLst>
              <a:ext uri="{FF2B5EF4-FFF2-40B4-BE49-F238E27FC236}">
                <a16:creationId xmlns:a16="http://schemas.microsoft.com/office/drawing/2014/main" xmlns="" id="{15382030-BC04-99D4-E3FA-2A2E93ABA36B}"/>
              </a:ext>
            </a:extLst>
          </p:cNvPr>
          <p:cNvSpPr/>
          <p:nvPr/>
        </p:nvSpPr>
        <p:spPr>
          <a:xfrm>
            <a:off x="16291148"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xmlns="" id="{0C7C80D6-4C79-B2C3-D57F-38851DACECCD}"/>
              </a:ext>
            </a:extLst>
          </p:cNvPr>
          <p:cNvSpPr/>
          <p:nvPr/>
        </p:nvSpPr>
        <p:spPr>
          <a:xfrm>
            <a:off x="16344860"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xmlns="" id="{4DBCCDFB-D6B9-24CB-55F1-84BD6ED0B22D}"/>
              </a:ext>
            </a:extLst>
          </p:cNvPr>
          <p:cNvSpPr/>
          <p:nvPr/>
        </p:nvSpPr>
        <p:spPr>
          <a:xfrm>
            <a:off x="16388545"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TextBox 366">
            <a:extLst>
              <a:ext uri="{FF2B5EF4-FFF2-40B4-BE49-F238E27FC236}">
                <a16:creationId xmlns:a16="http://schemas.microsoft.com/office/drawing/2014/main" xmlns="" id="{7BFD34CD-0DCD-6351-2302-A6A8187C7FDE}"/>
              </a:ext>
            </a:extLst>
          </p:cNvPr>
          <p:cNvSpPr txBox="1"/>
          <p:nvPr/>
        </p:nvSpPr>
        <p:spPr>
          <a:xfrm>
            <a:off x="16288253" y="10105357"/>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IT CMC / Special approval</a:t>
            </a:r>
          </a:p>
        </p:txBody>
      </p:sp>
      <p:pic>
        <p:nvPicPr>
          <p:cNvPr id="368" name="Picture 367">
            <a:extLst>
              <a:ext uri="{FF2B5EF4-FFF2-40B4-BE49-F238E27FC236}">
                <a16:creationId xmlns:a16="http://schemas.microsoft.com/office/drawing/2014/main" xmlns="" id="{9AAAEEE8-8454-31E6-2915-B31333D5A8F9}"/>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518510" y="9073455"/>
            <a:ext cx="625570" cy="625566"/>
          </a:xfrm>
          <a:prstGeom prst="rect">
            <a:avLst/>
          </a:prstGeom>
        </p:spPr>
      </p:pic>
      <p:sp>
        <p:nvSpPr>
          <p:cNvPr id="369" name="Oval 368">
            <a:extLst>
              <a:ext uri="{FF2B5EF4-FFF2-40B4-BE49-F238E27FC236}">
                <a16:creationId xmlns:a16="http://schemas.microsoft.com/office/drawing/2014/main" xmlns="" id="{99F6C0D0-046F-A545-B575-C79172DD5305}"/>
              </a:ext>
            </a:extLst>
          </p:cNvPr>
          <p:cNvSpPr/>
          <p:nvPr/>
        </p:nvSpPr>
        <p:spPr>
          <a:xfrm>
            <a:off x="17930729" y="8846093"/>
            <a:ext cx="1080294" cy="1080290"/>
          </a:xfrm>
          <a:prstGeom prst="ellipse">
            <a:avLst/>
          </a:prstGeom>
          <a:solidFill>
            <a:srgbClr val="7030A0"/>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xmlns="" id="{2CC23959-8A25-DEDB-11B5-3C118E26C5DC}"/>
              </a:ext>
            </a:extLst>
          </p:cNvPr>
          <p:cNvSpPr/>
          <p:nvPr/>
        </p:nvSpPr>
        <p:spPr>
          <a:xfrm>
            <a:off x="17984442" y="8899804"/>
            <a:ext cx="972868" cy="972868"/>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xmlns="" id="{67A55141-AEEA-ED4F-B031-9FCDD83C8239}"/>
              </a:ext>
            </a:extLst>
          </p:cNvPr>
          <p:cNvSpPr/>
          <p:nvPr/>
        </p:nvSpPr>
        <p:spPr>
          <a:xfrm>
            <a:off x="18028126"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TextBox 371">
            <a:extLst>
              <a:ext uri="{FF2B5EF4-FFF2-40B4-BE49-F238E27FC236}">
                <a16:creationId xmlns:a16="http://schemas.microsoft.com/office/drawing/2014/main" xmlns="" id="{2219595F-DDEC-D2DE-6BDD-7966A599F089}"/>
              </a:ext>
            </a:extLst>
          </p:cNvPr>
          <p:cNvSpPr txBox="1"/>
          <p:nvPr/>
        </p:nvSpPr>
        <p:spPr>
          <a:xfrm>
            <a:off x="17927834" y="10119124"/>
            <a:ext cx="1210586" cy="338554"/>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Deployment</a:t>
            </a:r>
          </a:p>
        </p:txBody>
      </p:sp>
      <p:pic>
        <p:nvPicPr>
          <p:cNvPr id="373" name="Picture 372">
            <a:extLst>
              <a:ext uri="{FF2B5EF4-FFF2-40B4-BE49-F238E27FC236}">
                <a16:creationId xmlns:a16="http://schemas.microsoft.com/office/drawing/2014/main" xmlns="" id="{0A90C207-9356-5E09-856A-D15A98AE339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158091" y="9073455"/>
            <a:ext cx="625570" cy="625566"/>
          </a:xfrm>
          <a:prstGeom prst="rect">
            <a:avLst/>
          </a:prstGeom>
        </p:spPr>
      </p:pic>
      <p:sp>
        <p:nvSpPr>
          <p:cNvPr id="374" name="Oval 373">
            <a:extLst>
              <a:ext uri="{FF2B5EF4-FFF2-40B4-BE49-F238E27FC236}">
                <a16:creationId xmlns:a16="http://schemas.microsoft.com/office/drawing/2014/main" xmlns="" id="{460A242F-41CC-84EE-06FA-C3F916EA1156}"/>
              </a:ext>
            </a:extLst>
          </p:cNvPr>
          <p:cNvSpPr/>
          <p:nvPr/>
        </p:nvSpPr>
        <p:spPr>
          <a:xfrm>
            <a:off x="22345510" y="10320294"/>
            <a:ext cx="625571" cy="625571"/>
          </a:xfrm>
          <a:prstGeom prst="ellipse">
            <a:avLst/>
          </a:prstGeom>
          <a:solidFill>
            <a:schemeClr val="bg1">
              <a:lumMod val="8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xmlns="" id="{179E1D29-5B46-2221-6AE6-FDF2018E3260}"/>
              </a:ext>
            </a:extLst>
          </p:cNvPr>
          <p:cNvSpPr/>
          <p:nvPr/>
        </p:nvSpPr>
        <p:spPr>
          <a:xfrm>
            <a:off x="22376614" y="10351398"/>
            <a:ext cx="563364" cy="563364"/>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xmlns="" id="{EF0B4BB5-CD67-1DD0-AA86-7AC4B3A209C9}"/>
              </a:ext>
            </a:extLst>
          </p:cNvPr>
          <p:cNvSpPr/>
          <p:nvPr/>
        </p:nvSpPr>
        <p:spPr>
          <a:xfrm>
            <a:off x="22401910" y="10376695"/>
            <a:ext cx="512770" cy="5127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TextBox 376">
            <a:extLst>
              <a:ext uri="{FF2B5EF4-FFF2-40B4-BE49-F238E27FC236}">
                <a16:creationId xmlns:a16="http://schemas.microsoft.com/office/drawing/2014/main" xmlns="" id="{D08D174A-5F79-E65B-150A-39833F1E63A6}"/>
              </a:ext>
            </a:extLst>
          </p:cNvPr>
          <p:cNvSpPr txBox="1"/>
          <p:nvPr/>
        </p:nvSpPr>
        <p:spPr>
          <a:xfrm>
            <a:off x="22252095" y="10500769"/>
            <a:ext cx="812401" cy="246073"/>
          </a:xfrm>
          <a:prstGeom prst="rect">
            <a:avLst/>
          </a:prstGeom>
          <a:noFill/>
        </p:spPr>
        <p:txBody>
          <a:bodyPr wrap="square" rtlCol="0">
            <a:spAutoFit/>
          </a:bodyPr>
          <a:lstStyle/>
          <a:p>
            <a:pPr algn="ctr"/>
            <a:r>
              <a:rPr lang="en-US" sz="900" b="1" dirty="0">
                <a:solidFill>
                  <a:schemeClr val="accent1">
                    <a:lumMod val="50000"/>
                  </a:schemeClr>
                </a:solidFill>
                <a:latin typeface="Montserrat" pitchFamily="2" charset="0"/>
              </a:rPr>
              <a:t>End</a:t>
            </a:r>
          </a:p>
        </p:txBody>
      </p:sp>
      <p:sp>
        <p:nvSpPr>
          <p:cNvPr id="378" name="Oval 377">
            <a:extLst>
              <a:ext uri="{FF2B5EF4-FFF2-40B4-BE49-F238E27FC236}">
                <a16:creationId xmlns:a16="http://schemas.microsoft.com/office/drawing/2014/main" xmlns="" id="{7AF65CD2-44DC-DC2B-A30A-9C9545C91234}"/>
              </a:ext>
            </a:extLst>
          </p:cNvPr>
          <p:cNvSpPr/>
          <p:nvPr/>
        </p:nvSpPr>
        <p:spPr>
          <a:xfrm>
            <a:off x="12799780"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xmlns="" id="{5B3067F7-A50B-4A20-2CB3-1C29A0F4E041}"/>
              </a:ext>
            </a:extLst>
          </p:cNvPr>
          <p:cNvSpPr/>
          <p:nvPr/>
        </p:nvSpPr>
        <p:spPr>
          <a:xfrm>
            <a:off x="12845356"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xmlns="" id="{8FD873E9-4497-B6CD-F8CC-E11BC7C46C44}"/>
              </a:ext>
            </a:extLst>
          </p:cNvPr>
          <p:cNvSpPr/>
          <p:nvPr/>
        </p:nvSpPr>
        <p:spPr>
          <a:xfrm>
            <a:off x="12882424"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TextBox 380">
            <a:extLst>
              <a:ext uri="{FF2B5EF4-FFF2-40B4-BE49-F238E27FC236}">
                <a16:creationId xmlns:a16="http://schemas.microsoft.com/office/drawing/2014/main" xmlns="" id="{53F85A91-60D7-5193-E0E8-AE5C8A0B6923}"/>
              </a:ext>
            </a:extLst>
          </p:cNvPr>
          <p:cNvSpPr txBox="1"/>
          <p:nvPr/>
        </p:nvSpPr>
        <p:spPr>
          <a:xfrm>
            <a:off x="12518104" y="4728265"/>
            <a:ext cx="1346343"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to user</a:t>
            </a:r>
          </a:p>
        </p:txBody>
      </p:sp>
      <p:sp>
        <p:nvSpPr>
          <p:cNvPr id="382" name="Oval 381">
            <a:extLst>
              <a:ext uri="{FF2B5EF4-FFF2-40B4-BE49-F238E27FC236}">
                <a16:creationId xmlns:a16="http://schemas.microsoft.com/office/drawing/2014/main" xmlns="" id="{5827F9B8-6945-1AE8-54C7-21CB8D6483FA}"/>
              </a:ext>
            </a:extLst>
          </p:cNvPr>
          <p:cNvSpPr/>
          <p:nvPr/>
        </p:nvSpPr>
        <p:spPr>
          <a:xfrm>
            <a:off x="14632824" y="3671030"/>
            <a:ext cx="824176" cy="853936"/>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xmlns="" id="{1FC94B1A-C3D5-6F88-D229-504F18989D06}"/>
              </a:ext>
            </a:extLst>
          </p:cNvPr>
          <p:cNvSpPr/>
          <p:nvPr/>
        </p:nvSpPr>
        <p:spPr>
          <a:xfrm>
            <a:off x="14673804" y="3713490"/>
            <a:ext cx="742218" cy="769016"/>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xmlns="" id="{8F4C4F12-5EC3-AF86-37C1-01CCD239228C}"/>
              </a:ext>
            </a:extLst>
          </p:cNvPr>
          <p:cNvSpPr/>
          <p:nvPr/>
        </p:nvSpPr>
        <p:spPr>
          <a:xfrm>
            <a:off x="14707130" y="3748019"/>
            <a:ext cx="675564" cy="6999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TextBox 384">
            <a:extLst>
              <a:ext uri="{FF2B5EF4-FFF2-40B4-BE49-F238E27FC236}">
                <a16:creationId xmlns:a16="http://schemas.microsoft.com/office/drawing/2014/main" xmlns="" id="{036DF4F0-AB40-6338-1B31-951688380D98}"/>
              </a:ext>
            </a:extLst>
          </p:cNvPr>
          <p:cNvSpPr txBox="1"/>
          <p:nvPr/>
        </p:nvSpPr>
        <p:spPr>
          <a:xfrm>
            <a:off x="14273771" y="4617466"/>
            <a:ext cx="1586278"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Service request</a:t>
            </a:r>
          </a:p>
        </p:txBody>
      </p:sp>
      <p:sp>
        <p:nvSpPr>
          <p:cNvPr id="386" name="Oval 385">
            <a:extLst>
              <a:ext uri="{FF2B5EF4-FFF2-40B4-BE49-F238E27FC236}">
                <a16:creationId xmlns:a16="http://schemas.microsoft.com/office/drawing/2014/main" xmlns="" id="{40388FBC-A68B-46AD-4E46-3504E061BBE3}"/>
              </a:ext>
            </a:extLst>
          </p:cNvPr>
          <p:cNvSpPr/>
          <p:nvPr/>
        </p:nvSpPr>
        <p:spPr>
          <a:xfrm>
            <a:off x="16463773"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xmlns="" id="{887A1C95-9F71-DDC7-64B7-FD71AA9A6EF6}"/>
              </a:ext>
            </a:extLst>
          </p:cNvPr>
          <p:cNvSpPr/>
          <p:nvPr/>
        </p:nvSpPr>
        <p:spPr>
          <a:xfrm>
            <a:off x="16509348"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8" name="Oval 387">
            <a:extLst>
              <a:ext uri="{FF2B5EF4-FFF2-40B4-BE49-F238E27FC236}">
                <a16:creationId xmlns:a16="http://schemas.microsoft.com/office/drawing/2014/main" xmlns="" id="{41CE6464-858B-E393-E3D7-1511CC674524}"/>
              </a:ext>
            </a:extLst>
          </p:cNvPr>
          <p:cNvSpPr/>
          <p:nvPr/>
        </p:nvSpPr>
        <p:spPr>
          <a:xfrm>
            <a:off x="16546416"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TextBox 388">
            <a:extLst>
              <a:ext uri="{FF2B5EF4-FFF2-40B4-BE49-F238E27FC236}">
                <a16:creationId xmlns:a16="http://schemas.microsoft.com/office/drawing/2014/main" xmlns="" id="{1EF7B580-C060-A201-92E2-1395706114DF}"/>
              </a:ext>
            </a:extLst>
          </p:cNvPr>
          <p:cNvSpPr txBox="1"/>
          <p:nvPr/>
        </p:nvSpPr>
        <p:spPr>
          <a:xfrm>
            <a:off x="16207121" y="4617466"/>
            <a:ext cx="134634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Close Service</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a:t>
            </a:r>
          </a:p>
        </p:txBody>
      </p:sp>
      <p:sp>
        <p:nvSpPr>
          <p:cNvPr id="390" name="Oval 389">
            <a:extLst>
              <a:ext uri="{FF2B5EF4-FFF2-40B4-BE49-F238E27FC236}">
                <a16:creationId xmlns:a16="http://schemas.microsoft.com/office/drawing/2014/main" xmlns="" id="{6AC65519-59DD-74C5-2A00-1BA2DE7F134C}"/>
              </a:ext>
            </a:extLst>
          </p:cNvPr>
          <p:cNvSpPr/>
          <p:nvPr/>
        </p:nvSpPr>
        <p:spPr>
          <a:xfrm>
            <a:off x="19708954" y="8846093"/>
            <a:ext cx="1080294" cy="1080290"/>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xmlns="" id="{156984C7-80EB-7735-EAE9-16C906D86894}"/>
              </a:ext>
            </a:extLst>
          </p:cNvPr>
          <p:cNvSpPr/>
          <p:nvPr/>
        </p:nvSpPr>
        <p:spPr>
          <a:xfrm>
            <a:off x="19762666" y="8899804"/>
            <a:ext cx="972868" cy="972868"/>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xmlns="" id="{B4A6F5A8-19B9-4876-ACA2-2DFCC0D60A2C}"/>
              </a:ext>
            </a:extLst>
          </p:cNvPr>
          <p:cNvSpPr/>
          <p:nvPr/>
        </p:nvSpPr>
        <p:spPr>
          <a:xfrm>
            <a:off x="19806351" y="8943488"/>
            <a:ext cx="885498" cy="8854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TextBox 392">
            <a:extLst>
              <a:ext uri="{FF2B5EF4-FFF2-40B4-BE49-F238E27FC236}">
                <a16:creationId xmlns:a16="http://schemas.microsoft.com/office/drawing/2014/main" xmlns="" id="{746E5863-4490-BAAA-9917-E518AAAD03F1}"/>
              </a:ext>
            </a:extLst>
          </p:cNvPr>
          <p:cNvSpPr txBox="1"/>
          <p:nvPr/>
        </p:nvSpPr>
        <p:spPr>
          <a:xfrm>
            <a:off x="19766148" y="10115650"/>
            <a:ext cx="1210584" cy="830997"/>
          </a:xfrm>
          <a:prstGeom prst="rect">
            <a:avLst/>
          </a:prstGeom>
          <a:noFill/>
        </p:spPr>
        <p:txBody>
          <a:bodyPr wrap="square" rtlCol="0">
            <a:spAutoFit/>
          </a:bodyPr>
          <a:lstStyle/>
          <a:p>
            <a:pPr algn="ctr">
              <a:lnSpc>
                <a:spcPct val="100000"/>
              </a:lnSpc>
            </a:pPr>
            <a:r>
              <a:rPr lang="en-US" sz="1600" b="1" dirty="0">
                <a:solidFill>
                  <a:srgbClr val="7030A0"/>
                </a:solidFill>
                <a:latin typeface="Calibri" panose="020F0502020204030204" pitchFamily="34" charset="0"/>
                <a:cs typeface="Calibri" panose="020F0502020204030204" pitchFamily="34" charset="0"/>
              </a:rPr>
              <a:t>request closure and feedback</a:t>
            </a:r>
          </a:p>
        </p:txBody>
      </p:sp>
      <p:pic>
        <p:nvPicPr>
          <p:cNvPr id="394" name="Picture 393">
            <a:extLst>
              <a:ext uri="{FF2B5EF4-FFF2-40B4-BE49-F238E27FC236}">
                <a16:creationId xmlns:a16="http://schemas.microsoft.com/office/drawing/2014/main" xmlns="" id="{4BB0F6F5-822F-03A6-AF4E-48A30E1A2DB3}"/>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9936316" y="9073455"/>
            <a:ext cx="625570" cy="625566"/>
          </a:xfrm>
          <a:prstGeom prst="rect">
            <a:avLst/>
          </a:prstGeom>
        </p:spPr>
      </p:pic>
      <p:sp>
        <p:nvSpPr>
          <p:cNvPr id="395" name="Oval 394">
            <a:extLst>
              <a:ext uri="{FF2B5EF4-FFF2-40B4-BE49-F238E27FC236}">
                <a16:creationId xmlns:a16="http://schemas.microsoft.com/office/drawing/2014/main" xmlns="" id="{2E67ACBF-6AD8-F102-5D6F-191BB1EB9132}"/>
              </a:ext>
            </a:extLst>
          </p:cNvPr>
          <p:cNvSpPr/>
          <p:nvPr/>
        </p:nvSpPr>
        <p:spPr>
          <a:xfrm>
            <a:off x="11407519"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xmlns="" id="{7CE6A27A-0511-953E-2434-C2DE33C6AC19}"/>
              </a:ext>
            </a:extLst>
          </p:cNvPr>
          <p:cNvSpPr/>
          <p:nvPr/>
        </p:nvSpPr>
        <p:spPr>
          <a:xfrm>
            <a:off x="11458877"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xmlns="" id="{3AF8CFF8-0267-C11C-EF06-1D57FAF9F2D8}"/>
              </a:ext>
            </a:extLst>
          </p:cNvPr>
          <p:cNvSpPr/>
          <p:nvPr/>
        </p:nvSpPr>
        <p:spPr>
          <a:xfrm>
            <a:off x="11500645"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TextBox 397">
            <a:extLst>
              <a:ext uri="{FF2B5EF4-FFF2-40B4-BE49-F238E27FC236}">
                <a16:creationId xmlns:a16="http://schemas.microsoft.com/office/drawing/2014/main" xmlns="" id="{21FF6F1F-5905-AF26-E78E-67A793C7ED3B}"/>
              </a:ext>
            </a:extLst>
          </p:cNvPr>
          <p:cNvSpPr txBox="1"/>
          <p:nvPr/>
        </p:nvSpPr>
        <p:spPr>
          <a:xfrm>
            <a:off x="11380931" y="12644033"/>
            <a:ext cx="1320815"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Request  Authorization</a:t>
            </a:r>
          </a:p>
        </p:txBody>
      </p:sp>
      <p:pic>
        <p:nvPicPr>
          <p:cNvPr id="399" name="Picture 398">
            <a:extLst>
              <a:ext uri="{FF2B5EF4-FFF2-40B4-BE49-F238E27FC236}">
                <a16:creationId xmlns:a16="http://schemas.microsoft.com/office/drawing/2014/main" xmlns="" id="{211DD97A-3B1D-9186-1640-DC61B436CD2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624908" y="11725127"/>
            <a:ext cx="598130" cy="598126"/>
          </a:xfrm>
          <a:prstGeom prst="rect">
            <a:avLst/>
          </a:prstGeom>
        </p:spPr>
      </p:pic>
      <p:sp>
        <p:nvSpPr>
          <p:cNvPr id="400" name="Oval 399">
            <a:extLst>
              <a:ext uri="{FF2B5EF4-FFF2-40B4-BE49-F238E27FC236}">
                <a16:creationId xmlns:a16="http://schemas.microsoft.com/office/drawing/2014/main" xmlns="" id="{29AF17CF-E125-2C38-8CFA-23CDB583CD28}"/>
              </a:ext>
            </a:extLst>
          </p:cNvPr>
          <p:cNvSpPr/>
          <p:nvPr/>
        </p:nvSpPr>
        <p:spPr>
          <a:xfrm>
            <a:off x="13370541"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xmlns="" id="{A9F9BDA2-5171-F81F-FB49-ADB934976DF6}"/>
              </a:ext>
            </a:extLst>
          </p:cNvPr>
          <p:cNvSpPr/>
          <p:nvPr/>
        </p:nvSpPr>
        <p:spPr>
          <a:xfrm>
            <a:off x="13421898"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xmlns="" id="{0D470868-8994-5B58-EB77-07524BA957C6}"/>
              </a:ext>
            </a:extLst>
          </p:cNvPr>
          <p:cNvSpPr/>
          <p:nvPr/>
        </p:nvSpPr>
        <p:spPr>
          <a:xfrm>
            <a:off x="13463667"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xmlns="" id="{468AF928-92F5-5968-7FD3-17D5413999C2}"/>
              </a:ext>
            </a:extLst>
          </p:cNvPr>
          <p:cNvSpPr txBox="1"/>
          <p:nvPr/>
        </p:nvSpPr>
        <p:spPr>
          <a:xfrm>
            <a:off x="13343953" y="12644033"/>
            <a:ext cx="1210584" cy="584775"/>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CC Request Completion</a:t>
            </a:r>
          </a:p>
        </p:txBody>
      </p:sp>
      <p:pic>
        <p:nvPicPr>
          <p:cNvPr id="404" name="Picture 403">
            <a:extLst>
              <a:ext uri="{FF2B5EF4-FFF2-40B4-BE49-F238E27FC236}">
                <a16:creationId xmlns:a16="http://schemas.microsoft.com/office/drawing/2014/main" xmlns="" id="{AD8EE702-3B4A-1B65-5AFD-6C3742856C1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587930" y="11725127"/>
            <a:ext cx="598130" cy="598126"/>
          </a:xfrm>
          <a:prstGeom prst="rect">
            <a:avLst/>
          </a:prstGeom>
        </p:spPr>
      </p:pic>
      <p:sp>
        <p:nvSpPr>
          <p:cNvPr id="405" name="Oval 404">
            <a:extLst>
              <a:ext uri="{FF2B5EF4-FFF2-40B4-BE49-F238E27FC236}">
                <a16:creationId xmlns:a16="http://schemas.microsoft.com/office/drawing/2014/main" xmlns="" id="{C57AE3EB-DCAA-D0B0-C876-2DE4441CE091}"/>
              </a:ext>
            </a:extLst>
          </p:cNvPr>
          <p:cNvSpPr/>
          <p:nvPr/>
        </p:nvSpPr>
        <p:spPr>
          <a:xfrm>
            <a:off x="15338705" y="11507738"/>
            <a:ext cx="1032908" cy="103290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xmlns="" id="{C2B77BF1-2B1D-7D8A-30CC-2499D46CF567}"/>
              </a:ext>
            </a:extLst>
          </p:cNvPr>
          <p:cNvSpPr/>
          <p:nvPr/>
        </p:nvSpPr>
        <p:spPr>
          <a:xfrm>
            <a:off x="15390063" y="11559094"/>
            <a:ext cx="930192" cy="93019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xmlns="" id="{86E03270-9918-B434-C774-8F041166753F}"/>
              </a:ext>
            </a:extLst>
          </p:cNvPr>
          <p:cNvSpPr/>
          <p:nvPr/>
        </p:nvSpPr>
        <p:spPr>
          <a:xfrm>
            <a:off x="15431832" y="11600863"/>
            <a:ext cx="846654" cy="84665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TextBox 407">
            <a:extLst>
              <a:ext uri="{FF2B5EF4-FFF2-40B4-BE49-F238E27FC236}">
                <a16:creationId xmlns:a16="http://schemas.microsoft.com/office/drawing/2014/main" xmlns="" id="{7D28F214-8F58-D670-83B7-7A4C26DB591A}"/>
              </a:ext>
            </a:extLst>
          </p:cNvPr>
          <p:cNvSpPr txBox="1"/>
          <p:nvPr/>
        </p:nvSpPr>
        <p:spPr>
          <a:xfrm>
            <a:off x="15058948" y="12644033"/>
            <a:ext cx="1918847" cy="1077218"/>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auto assignment to relevant department/section for processing</a:t>
            </a:r>
          </a:p>
        </p:txBody>
      </p:sp>
      <p:pic>
        <p:nvPicPr>
          <p:cNvPr id="409" name="Picture 408">
            <a:extLst>
              <a:ext uri="{FF2B5EF4-FFF2-40B4-BE49-F238E27FC236}">
                <a16:creationId xmlns:a16="http://schemas.microsoft.com/office/drawing/2014/main" xmlns="" id="{FC0240E7-978E-6430-4E9A-A26BAA379FDB}"/>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556094" y="11725127"/>
            <a:ext cx="598130" cy="598126"/>
          </a:xfrm>
          <a:prstGeom prst="rect">
            <a:avLst/>
          </a:prstGeom>
        </p:spPr>
      </p:pic>
      <p:sp>
        <p:nvSpPr>
          <p:cNvPr id="411" name="Oval 410">
            <a:extLst>
              <a:ext uri="{FF2B5EF4-FFF2-40B4-BE49-F238E27FC236}">
                <a16:creationId xmlns:a16="http://schemas.microsoft.com/office/drawing/2014/main" xmlns="" id="{4C098185-D009-18E1-442F-BE43346C59C5}"/>
              </a:ext>
            </a:extLst>
          </p:cNvPr>
          <p:cNvSpPr/>
          <p:nvPr/>
        </p:nvSpPr>
        <p:spPr>
          <a:xfrm>
            <a:off x="5709361" y="9599620"/>
            <a:ext cx="1230328" cy="1230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xmlns="" id="{2E09A56B-A367-78D9-404F-E9776835DF9E}"/>
              </a:ext>
            </a:extLst>
          </p:cNvPr>
          <p:cNvSpPr/>
          <p:nvPr/>
        </p:nvSpPr>
        <p:spPr>
          <a:xfrm>
            <a:off x="5845670" y="9735927"/>
            <a:ext cx="957710" cy="957710"/>
          </a:xfrm>
          <a:prstGeom prst="ellipse">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4" name="Connector: Curved 1143">
            <a:extLst>
              <a:ext uri="{FF2B5EF4-FFF2-40B4-BE49-F238E27FC236}">
                <a16:creationId xmlns:a16="http://schemas.microsoft.com/office/drawing/2014/main" xmlns="" id="{2545DCE7-51CD-203F-3A3D-8E9D8BD51D38}"/>
              </a:ext>
            </a:extLst>
          </p:cNvPr>
          <p:cNvCxnSpPr>
            <a:cxnSpLocks/>
            <a:stCxn id="313" idx="6"/>
            <a:endCxn id="322" idx="2"/>
          </p:cNvCxnSpPr>
          <p:nvPr/>
        </p:nvCxnSpPr>
        <p:spPr>
          <a:xfrm flipV="1">
            <a:off x="3110165" y="4323317"/>
            <a:ext cx="2558421" cy="3209853"/>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5" name="Connector: Curved 1145">
            <a:extLst>
              <a:ext uri="{FF2B5EF4-FFF2-40B4-BE49-F238E27FC236}">
                <a16:creationId xmlns:a16="http://schemas.microsoft.com/office/drawing/2014/main" xmlns="" id="{FAE3B50F-F7F9-8880-15D0-AA335BAFFBE5}"/>
              </a:ext>
            </a:extLst>
          </p:cNvPr>
          <p:cNvCxnSpPr>
            <a:cxnSpLocks/>
            <a:stCxn id="313" idx="6"/>
            <a:endCxn id="420" idx="1"/>
          </p:cNvCxnSpPr>
          <p:nvPr/>
        </p:nvCxnSpPr>
        <p:spPr>
          <a:xfrm flipV="1">
            <a:off x="3110165" y="6719938"/>
            <a:ext cx="2482704" cy="813232"/>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16" name="Connector: Curved 1147">
            <a:extLst>
              <a:ext uri="{FF2B5EF4-FFF2-40B4-BE49-F238E27FC236}">
                <a16:creationId xmlns:a16="http://schemas.microsoft.com/office/drawing/2014/main" xmlns="" id="{92903A96-B81C-48B1-86EA-522F08F519CE}"/>
              </a:ext>
            </a:extLst>
          </p:cNvPr>
          <p:cNvCxnSpPr>
            <a:cxnSpLocks/>
            <a:stCxn id="313" idx="6"/>
            <a:endCxn id="411" idx="0"/>
          </p:cNvCxnSpPr>
          <p:nvPr/>
        </p:nvCxnSpPr>
        <p:spPr>
          <a:xfrm>
            <a:off x="3110165" y="7533170"/>
            <a:ext cx="3214360" cy="2066450"/>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417" name="TextBox 416">
            <a:extLst>
              <a:ext uri="{FF2B5EF4-FFF2-40B4-BE49-F238E27FC236}">
                <a16:creationId xmlns:a16="http://schemas.microsoft.com/office/drawing/2014/main" xmlns="" id="{40671FC0-9804-20AD-D07E-1B9513E867C5}"/>
              </a:ext>
            </a:extLst>
          </p:cNvPr>
          <p:cNvSpPr txBox="1"/>
          <p:nvPr/>
        </p:nvSpPr>
        <p:spPr>
          <a:xfrm>
            <a:off x="5395891" y="10754811"/>
            <a:ext cx="2070435" cy="1569660"/>
          </a:xfrm>
          <a:prstGeom prst="rect">
            <a:avLst/>
          </a:prstGeom>
          <a:noFill/>
        </p:spPr>
        <p:txBody>
          <a:bodyPr wrap="square" rtlCol="0">
            <a:spAutoFit/>
          </a:bodyPr>
          <a:lstStyle/>
          <a:p>
            <a:pPr algn="ctr">
              <a:lnSpc>
                <a:spcPct val="100000"/>
              </a:lnSpc>
            </a:pPr>
            <a:r>
              <a:rPr lang="en-US" sz="1600" b="1" dirty="0">
                <a:solidFill>
                  <a:srgbClr val="00B0F0"/>
                </a:solidFill>
                <a:latin typeface="Calibri" panose="020F0502020204030204" pitchFamily="34" charset="0"/>
                <a:cs typeface="Calibri" panose="020F0502020204030204" pitchFamily="34" charset="0"/>
              </a:rPr>
              <a:t>Bank Wide Service Requests, Concerns, Suggestions, leads, initiatives &amp; compliments directed to customer center</a:t>
            </a:r>
          </a:p>
        </p:txBody>
      </p:sp>
      <p:sp>
        <p:nvSpPr>
          <p:cNvPr id="419" name="TextBox 418">
            <a:extLst>
              <a:ext uri="{FF2B5EF4-FFF2-40B4-BE49-F238E27FC236}">
                <a16:creationId xmlns:a16="http://schemas.microsoft.com/office/drawing/2014/main" xmlns="" id="{38DE541C-31FC-989D-7530-12987C4ACCA4}"/>
              </a:ext>
            </a:extLst>
          </p:cNvPr>
          <p:cNvSpPr txBox="1"/>
          <p:nvPr/>
        </p:nvSpPr>
        <p:spPr>
          <a:xfrm>
            <a:off x="5345174" y="4146157"/>
            <a:ext cx="1927366" cy="364587"/>
          </a:xfrm>
          <a:prstGeom prst="rect">
            <a:avLst/>
          </a:prstGeom>
          <a:noFill/>
        </p:spPr>
        <p:txBody>
          <a:bodyPr wrap="square" rtlCol="0">
            <a:spAutoFit/>
          </a:bodyPr>
          <a:lstStyle/>
          <a:p>
            <a:pPr algn="ctr"/>
            <a:r>
              <a:rPr lang="en-US" sz="1600" b="1" dirty="0">
                <a:solidFill>
                  <a:srgbClr val="C00000"/>
                </a:solidFill>
                <a:latin typeface="Montserrat" pitchFamily="2" charset="0"/>
              </a:rPr>
              <a:t>ITMS</a:t>
            </a:r>
          </a:p>
        </p:txBody>
      </p:sp>
      <p:sp>
        <p:nvSpPr>
          <p:cNvPr id="420" name="TextBox 419">
            <a:extLst>
              <a:ext uri="{FF2B5EF4-FFF2-40B4-BE49-F238E27FC236}">
                <a16:creationId xmlns:a16="http://schemas.microsoft.com/office/drawing/2014/main" xmlns="" id="{0100E077-7753-0DEC-6350-95C0FC0198C0}"/>
              </a:ext>
            </a:extLst>
          </p:cNvPr>
          <p:cNvSpPr txBox="1"/>
          <p:nvPr/>
        </p:nvSpPr>
        <p:spPr>
          <a:xfrm>
            <a:off x="5592869" y="6537644"/>
            <a:ext cx="1489086" cy="364587"/>
          </a:xfrm>
          <a:prstGeom prst="rect">
            <a:avLst/>
          </a:prstGeom>
          <a:noFill/>
        </p:spPr>
        <p:txBody>
          <a:bodyPr wrap="square" rtlCol="0">
            <a:spAutoFit/>
          </a:bodyPr>
          <a:lstStyle/>
          <a:p>
            <a:pPr algn="ctr"/>
            <a:r>
              <a:rPr lang="en-US" sz="1600" b="1" dirty="0">
                <a:solidFill>
                  <a:srgbClr val="7030A0"/>
                </a:solidFill>
                <a:latin typeface="Montserrat" pitchFamily="2" charset="0"/>
              </a:rPr>
              <a:t>SSR</a:t>
            </a:r>
          </a:p>
        </p:txBody>
      </p:sp>
      <p:cxnSp>
        <p:nvCxnSpPr>
          <p:cNvPr id="421" name="Connector: Curved 1158">
            <a:extLst>
              <a:ext uri="{FF2B5EF4-FFF2-40B4-BE49-F238E27FC236}">
                <a16:creationId xmlns:a16="http://schemas.microsoft.com/office/drawing/2014/main" xmlns="" id="{A38E39E3-ED17-2261-A285-4523C18812C5}"/>
              </a:ext>
            </a:extLst>
          </p:cNvPr>
          <p:cNvCxnSpPr>
            <a:cxnSpLocks/>
            <a:stCxn id="419" idx="3"/>
            <a:endCxn id="331" idx="2"/>
          </p:cNvCxnSpPr>
          <p:nvPr/>
        </p:nvCxnSpPr>
        <p:spPr>
          <a:xfrm flipV="1">
            <a:off x="7272540" y="4097998"/>
            <a:ext cx="2052953" cy="23045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xmlns="" id="{6DCE58A7-C872-846D-C3D1-4558DC8A4D3B}"/>
              </a:ext>
            </a:extLst>
          </p:cNvPr>
          <p:cNvCxnSpPr>
            <a:cxnSpLocks/>
          </p:cNvCxnSpPr>
          <p:nvPr/>
        </p:nvCxnSpPr>
        <p:spPr>
          <a:xfrm>
            <a:off x="10242137" y="4097998"/>
            <a:ext cx="912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xmlns="" id="{98D11C03-9D41-D0DE-7C47-6715070E998A}"/>
              </a:ext>
            </a:extLst>
          </p:cNvPr>
          <p:cNvCxnSpPr>
            <a:cxnSpLocks/>
          </p:cNvCxnSpPr>
          <p:nvPr/>
        </p:nvCxnSpPr>
        <p:spPr>
          <a:xfrm>
            <a:off x="12071356" y="4097998"/>
            <a:ext cx="774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4" name="Straight Arrow Connector 423">
            <a:extLst>
              <a:ext uri="{FF2B5EF4-FFF2-40B4-BE49-F238E27FC236}">
                <a16:creationId xmlns:a16="http://schemas.microsoft.com/office/drawing/2014/main" xmlns="" id="{8F8B978E-DFBC-21D8-C092-3D66A6BFCF15}"/>
              </a:ext>
            </a:extLst>
          </p:cNvPr>
          <p:cNvCxnSpPr>
            <a:cxnSpLocks/>
          </p:cNvCxnSpPr>
          <p:nvPr/>
        </p:nvCxnSpPr>
        <p:spPr>
          <a:xfrm>
            <a:off x="13670848" y="4091737"/>
            <a:ext cx="9619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5" name="Straight Arrow Connector 424">
            <a:extLst>
              <a:ext uri="{FF2B5EF4-FFF2-40B4-BE49-F238E27FC236}">
                <a16:creationId xmlns:a16="http://schemas.microsoft.com/office/drawing/2014/main" xmlns="" id="{D6EBF48A-F2AF-CE8C-2242-2109DB8A2B40}"/>
              </a:ext>
            </a:extLst>
          </p:cNvPr>
          <p:cNvCxnSpPr>
            <a:cxnSpLocks/>
          </p:cNvCxnSpPr>
          <p:nvPr/>
        </p:nvCxnSpPr>
        <p:spPr>
          <a:xfrm>
            <a:off x="15416022" y="4087869"/>
            <a:ext cx="10477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6" name="Straight Arrow Connector 425">
            <a:extLst>
              <a:ext uri="{FF2B5EF4-FFF2-40B4-BE49-F238E27FC236}">
                <a16:creationId xmlns:a16="http://schemas.microsoft.com/office/drawing/2014/main" xmlns="" id="{F70304A6-1497-0190-A1A5-CD79D5ECF7A7}"/>
              </a:ext>
            </a:extLst>
          </p:cNvPr>
          <p:cNvCxnSpPr>
            <a:stCxn id="326" idx="6"/>
            <a:endCxn id="345" idx="2"/>
          </p:cNvCxnSpPr>
          <p:nvPr/>
        </p:nvCxnSpPr>
        <p:spPr>
          <a:xfrm>
            <a:off x="10577193" y="9373147"/>
            <a:ext cx="841913" cy="13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7" name="Straight Arrow Connector 426">
            <a:extLst>
              <a:ext uri="{FF2B5EF4-FFF2-40B4-BE49-F238E27FC236}">
                <a16:creationId xmlns:a16="http://schemas.microsoft.com/office/drawing/2014/main" xmlns="" id="{051CA094-7AA3-3157-1EDF-21F1AE0D3D5E}"/>
              </a:ext>
            </a:extLst>
          </p:cNvPr>
          <p:cNvCxnSpPr>
            <a:cxnSpLocks/>
            <a:stCxn id="345" idx="6"/>
            <a:endCxn id="354" idx="2"/>
          </p:cNvCxnSpPr>
          <p:nvPr/>
        </p:nvCxnSpPr>
        <p:spPr>
          <a:xfrm>
            <a:off x="12499400" y="9386238"/>
            <a:ext cx="489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xmlns="" id="{7E6A3C5A-EFD6-A002-BD71-0480D7C0619B}"/>
              </a:ext>
            </a:extLst>
          </p:cNvPr>
          <p:cNvCxnSpPr>
            <a:cxnSpLocks/>
            <a:stCxn id="354" idx="6"/>
            <a:endCxn id="359" idx="2"/>
          </p:cNvCxnSpPr>
          <p:nvPr/>
        </p:nvCxnSpPr>
        <p:spPr>
          <a:xfrm>
            <a:off x="14069595" y="9386238"/>
            <a:ext cx="5720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xmlns="" id="{21B63A94-5DC4-7C90-06C6-02F4172A4B4D}"/>
              </a:ext>
            </a:extLst>
          </p:cNvPr>
          <p:cNvCxnSpPr>
            <a:cxnSpLocks/>
            <a:stCxn id="359" idx="6"/>
            <a:endCxn id="364" idx="2"/>
          </p:cNvCxnSpPr>
          <p:nvPr/>
        </p:nvCxnSpPr>
        <p:spPr>
          <a:xfrm>
            <a:off x="15721908" y="9386238"/>
            <a:ext cx="5692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0" name="Straight Arrow Connector 429">
            <a:extLst>
              <a:ext uri="{FF2B5EF4-FFF2-40B4-BE49-F238E27FC236}">
                <a16:creationId xmlns:a16="http://schemas.microsoft.com/office/drawing/2014/main" xmlns="" id="{5BF8F655-9C5F-C529-48B6-CEAEBD2A8809}"/>
              </a:ext>
            </a:extLst>
          </p:cNvPr>
          <p:cNvCxnSpPr>
            <a:cxnSpLocks/>
            <a:stCxn id="364" idx="6"/>
            <a:endCxn id="369" idx="2"/>
          </p:cNvCxnSpPr>
          <p:nvPr/>
        </p:nvCxnSpPr>
        <p:spPr>
          <a:xfrm>
            <a:off x="17371442" y="9386238"/>
            <a:ext cx="5592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xmlns="" id="{60FE6F0B-EBF9-70FE-CC5C-88DE0F9E1F04}"/>
              </a:ext>
            </a:extLst>
          </p:cNvPr>
          <p:cNvCxnSpPr>
            <a:cxnSpLocks/>
            <a:stCxn id="369" idx="6"/>
            <a:endCxn id="390" idx="2"/>
          </p:cNvCxnSpPr>
          <p:nvPr/>
        </p:nvCxnSpPr>
        <p:spPr>
          <a:xfrm>
            <a:off x="19011023" y="9386238"/>
            <a:ext cx="6979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2" name="Connector: Curved 1216">
            <a:extLst>
              <a:ext uri="{FF2B5EF4-FFF2-40B4-BE49-F238E27FC236}">
                <a16:creationId xmlns:a16="http://schemas.microsoft.com/office/drawing/2014/main" xmlns="" id="{C7BAB13A-2620-F070-EDCE-DF10DB4BB185}"/>
              </a:ext>
            </a:extLst>
          </p:cNvPr>
          <p:cNvCxnSpPr>
            <a:cxnSpLocks/>
            <a:stCxn id="420" idx="3"/>
            <a:endCxn id="326" idx="2"/>
          </p:cNvCxnSpPr>
          <p:nvPr/>
        </p:nvCxnSpPr>
        <p:spPr>
          <a:xfrm>
            <a:off x="7081955" y="6719938"/>
            <a:ext cx="2414944" cy="26532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3" name="Connector: Curved 1221">
            <a:extLst>
              <a:ext uri="{FF2B5EF4-FFF2-40B4-BE49-F238E27FC236}">
                <a16:creationId xmlns:a16="http://schemas.microsoft.com/office/drawing/2014/main" xmlns="" id="{174DACB7-C058-281C-2312-6AB9541DFECD}"/>
              </a:ext>
            </a:extLst>
          </p:cNvPr>
          <p:cNvCxnSpPr>
            <a:cxnSpLocks/>
            <a:stCxn id="411" idx="6"/>
            <a:endCxn id="335" idx="0"/>
          </p:cNvCxnSpPr>
          <p:nvPr/>
        </p:nvCxnSpPr>
        <p:spPr>
          <a:xfrm>
            <a:off x="6939689" y="10214782"/>
            <a:ext cx="1005380" cy="129295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4" name="Connector: Elbow 1225">
            <a:extLst>
              <a:ext uri="{FF2B5EF4-FFF2-40B4-BE49-F238E27FC236}">
                <a16:creationId xmlns:a16="http://schemas.microsoft.com/office/drawing/2014/main" xmlns="" id="{1FADA0CF-B787-243B-A76D-B0FCDF074D90}"/>
              </a:ext>
            </a:extLst>
          </p:cNvPr>
          <p:cNvCxnSpPr>
            <a:cxnSpLocks/>
            <a:stCxn id="407" idx="6"/>
            <a:endCxn id="377" idx="1"/>
          </p:cNvCxnSpPr>
          <p:nvPr/>
        </p:nvCxnSpPr>
        <p:spPr>
          <a:xfrm flipV="1">
            <a:off x="16278486" y="10623806"/>
            <a:ext cx="5973609" cy="1400384"/>
          </a:xfrm>
          <a:prstGeom prst="bentConnector3">
            <a:avLst>
              <a:gd name="adj1" fmla="val 913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xmlns="" id="{712EB1ED-807E-0C79-1CC3-F4B5EFF9D277}"/>
              </a:ext>
            </a:extLst>
          </p:cNvPr>
          <p:cNvCxnSpPr>
            <a:cxnSpLocks/>
            <a:endCxn id="405" idx="2"/>
          </p:cNvCxnSpPr>
          <p:nvPr/>
        </p:nvCxnSpPr>
        <p:spPr>
          <a:xfrm>
            <a:off x="14248751" y="12024190"/>
            <a:ext cx="10899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xmlns="" id="{35DF852C-3644-6FFA-2B4C-6CCAA526C15C}"/>
              </a:ext>
            </a:extLst>
          </p:cNvPr>
          <p:cNvCxnSpPr>
            <a:stCxn id="396" idx="6"/>
            <a:endCxn id="400" idx="2"/>
          </p:cNvCxnSpPr>
          <p:nvPr/>
        </p:nvCxnSpPr>
        <p:spPr>
          <a:xfrm>
            <a:off x="12389069" y="12024190"/>
            <a:ext cx="9814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7" name="Straight Arrow Connector 436">
            <a:extLst>
              <a:ext uri="{FF2B5EF4-FFF2-40B4-BE49-F238E27FC236}">
                <a16:creationId xmlns:a16="http://schemas.microsoft.com/office/drawing/2014/main" xmlns="" id="{268803B4-8213-6951-08BF-30438511BFD5}"/>
              </a:ext>
            </a:extLst>
          </p:cNvPr>
          <p:cNvCxnSpPr>
            <a:stCxn id="340" idx="6"/>
            <a:endCxn id="396" idx="2"/>
          </p:cNvCxnSpPr>
          <p:nvPr/>
        </p:nvCxnSpPr>
        <p:spPr>
          <a:xfrm>
            <a:off x="10418396" y="12024190"/>
            <a:ext cx="10404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xmlns="" id="{06CDBB02-7ED1-6385-E0EB-1C72A112C89E}"/>
              </a:ext>
            </a:extLst>
          </p:cNvPr>
          <p:cNvCxnSpPr>
            <a:stCxn id="335" idx="6"/>
            <a:endCxn id="340" idx="2"/>
          </p:cNvCxnSpPr>
          <p:nvPr/>
        </p:nvCxnSpPr>
        <p:spPr>
          <a:xfrm>
            <a:off x="8461523" y="12024190"/>
            <a:ext cx="9239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9" name="Oval 438">
            <a:extLst>
              <a:ext uri="{FF2B5EF4-FFF2-40B4-BE49-F238E27FC236}">
                <a16:creationId xmlns:a16="http://schemas.microsoft.com/office/drawing/2014/main" xmlns="" id="{4A03D02C-235F-CC4B-C954-49100C2BD6AC}"/>
              </a:ext>
            </a:extLst>
          </p:cNvPr>
          <p:cNvSpPr/>
          <p:nvPr/>
        </p:nvSpPr>
        <p:spPr>
          <a:xfrm>
            <a:off x="9348831" y="6210967"/>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xmlns="" id="{CA559917-1299-A872-A356-9F195CE32132}"/>
              </a:ext>
            </a:extLst>
          </p:cNvPr>
          <p:cNvSpPr/>
          <p:nvPr/>
        </p:nvSpPr>
        <p:spPr>
          <a:xfrm>
            <a:off x="9395823" y="6257957"/>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xmlns="" id="{807E2050-97A0-B9DD-3668-EAB8BEF69186}"/>
              </a:ext>
            </a:extLst>
          </p:cNvPr>
          <p:cNvSpPr/>
          <p:nvPr/>
        </p:nvSpPr>
        <p:spPr>
          <a:xfrm>
            <a:off x="9434042" y="6296176"/>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TextBox 441">
            <a:extLst>
              <a:ext uri="{FF2B5EF4-FFF2-40B4-BE49-F238E27FC236}">
                <a16:creationId xmlns:a16="http://schemas.microsoft.com/office/drawing/2014/main" xmlns="" id="{A961C463-8305-9B0D-1D96-CB5378DE57C5}"/>
              </a:ext>
            </a:extLst>
          </p:cNvPr>
          <p:cNvSpPr txBox="1"/>
          <p:nvPr/>
        </p:nvSpPr>
        <p:spPr>
          <a:xfrm>
            <a:off x="9243786" y="7228701"/>
            <a:ext cx="134714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management</a:t>
            </a:r>
          </a:p>
        </p:txBody>
      </p:sp>
      <p:pic>
        <p:nvPicPr>
          <p:cNvPr id="443" name="Picture 442">
            <a:extLst>
              <a:ext uri="{FF2B5EF4-FFF2-40B4-BE49-F238E27FC236}">
                <a16:creationId xmlns:a16="http://schemas.microsoft.com/office/drawing/2014/main" xmlns="" id="{565A10BC-51DD-266F-0C54-9288F0FAF5F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547743" y="6409879"/>
            <a:ext cx="547292" cy="547288"/>
          </a:xfrm>
          <a:prstGeom prst="rect">
            <a:avLst/>
          </a:prstGeom>
        </p:spPr>
      </p:pic>
      <p:sp>
        <p:nvSpPr>
          <p:cNvPr id="444" name="Oval 443">
            <a:extLst>
              <a:ext uri="{FF2B5EF4-FFF2-40B4-BE49-F238E27FC236}">
                <a16:creationId xmlns:a16="http://schemas.microsoft.com/office/drawing/2014/main" xmlns="" id="{23F13A06-1297-CD7C-CADA-C91E5EBDF224}"/>
              </a:ext>
            </a:extLst>
          </p:cNvPr>
          <p:cNvSpPr/>
          <p:nvPr/>
        </p:nvSpPr>
        <p:spPr>
          <a:xfrm>
            <a:off x="11170732"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xmlns="" id="{8ED9BE7B-A4A3-9199-3250-14B51FE21EF3}"/>
              </a:ext>
            </a:extLst>
          </p:cNvPr>
          <p:cNvSpPr/>
          <p:nvPr/>
        </p:nvSpPr>
        <p:spPr>
          <a:xfrm>
            <a:off x="11217724"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xmlns="" id="{F157B79F-D5B4-C0A6-557B-FA73323B402F}"/>
              </a:ext>
            </a:extLst>
          </p:cNvPr>
          <p:cNvSpPr/>
          <p:nvPr/>
        </p:nvSpPr>
        <p:spPr>
          <a:xfrm>
            <a:off x="11255943"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TextBox 446">
            <a:extLst>
              <a:ext uri="{FF2B5EF4-FFF2-40B4-BE49-F238E27FC236}">
                <a16:creationId xmlns:a16="http://schemas.microsoft.com/office/drawing/2014/main" xmlns="" id="{CE73865A-5174-8BCD-EEA8-68909F429B77}"/>
              </a:ext>
            </a:extLst>
          </p:cNvPr>
          <p:cNvSpPr txBox="1"/>
          <p:nvPr/>
        </p:nvSpPr>
        <p:spPr>
          <a:xfrm>
            <a:off x="11128657" y="7216719"/>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Initiate incidents</a:t>
            </a:r>
          </a:p>
        </p:txBody>
      </p:sp>
      <p:pic>
        <p:nvPicPr>
          <p:cNvPr id="448" name="Picture 447">
            <a:extLst>
              <a:ext uri="{FF2B5EF4-FFF2-40B4-BE49-F238E27FC236}">
                <a16:creationId xmlns:a16="http://schemas.microsoft.com/office/drawing/2014/main" xmlns="" id="{F2D4F04A-501D-17A7-1DB2-0813E77308A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369644" y="6409386"/>
            <a:ext cx="547292" cy="547288"/>
          </a:xfrm>
          <a:prstGeom prst="rect">
            <a:avLst/>
          </a:prstGeom>
        </p:spPr>
      </p:pic>
      <p:sp>
        <p:nvSpPr>
          <p:cNvPr id="449" name="Oval 448">
            <a:extLst>
              <a:ext uri="{FF2B5EF4-FFF2-40B4-BE49-F238E27FC236}">
                <a16:creationId xmlns:a16="http://schemas.microsoft.com/office/drawing/2014/main" xmlns="" id="{671B0F62-E8F9-AE7F-DE5F-4D1CF49033EB}"/>
              </a:ext>
            </a:extLst>
          </p:cNvPr>
          <p:cNvSpPr/>
          <p:nvPr/>
        </p:nvSpPr>
        <p:spPr>
          <a:xfrm>
            <a:off x="12770810" y="6210474"/>
            <a:ext cx="945116" cy="94511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Oval 449">
            <a:extLst>
              <a:ext uri="{FF2B5EF4-FFF2-40B4-BE49-F238E27FC236}">
                <a16:creationId xmlns:a16="http://schemas.microsoft.com/office/drawing/2014/main" xmlns="" id="{F7FEAD3E-5D85-21FD-7AA9-6A6ECC45CF32}"/>
              </a:ext>
            </a:extLst>
          </p:cNvPr>
          <p:cNvSpPr/>
          <p:nvPr/>
        </p:nvSpPr>
        <p:spPr>
          <a:xfrm>
            <a:off x="12817801" y="6257463"/>
            <a:ext cx="851132" cy="851132"/>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1" name="Oval 450">
            <a:extLst>
              <a:ext uri="{FF2B5EF4-FFF2-40B4-BE49-F238E27FC236}">
                <a16:creationId xmlns:a16="http://schemas.microsoft.com/office/drawing/2014/main" xmlns="" id="{778310F7-CD2C-B0AA-63FB-E1C3D7B45C05}"/>
              </a:ext>
            </a:extLst>
          </p:cNvPr>
          <p:cNvSpPr/>
          <p:nvPr/>
        </p:nvSpPr>
        <p:spPr>
          <a:xfrm>
            <a:off x="12856020" y="6295682"/>
            <a:ext cx="774694" cy="7746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2" name="TextBox 451">
            <a:extLst>
              <a:ext uri="{FF2B5EF4-FFF2-40B4-BE49-F238E27FC236}">
                <a16:creationId xmlns:a16="http://schemas.microsoft.com/office/drawing/2014/main" xmlns="" id="{ECA63C0A-7A57-18D1-C4C3-46A9380AC52B}"/>
              </a:ext>
            </a:extLst>
          </p:cNvPr>
          <p:cNvSpPr txBox="1"/>
          <p:nvPr/>
        </p:nvSpPr>
        <p:spPr>
          <a:xfrm>
            <a:off x="12701789" y="7291775"/>
            <a:ext cx="1281428"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Assign to user</a:t>
            </a:r>
          </a:p>
        </p:txBody>
      </p:sp>
      <p:pic>
        <p:nvPicPr>
          <p:cNvPr id="453" name="Picture 452">
            <a:extLst>
              <a:ext uri="{FF2B5EF4-FFF2-40B4-BE49-F238E27FC236}">
                <a16:creationId xmlns:a16="http://schemas.microsoft.com/office/drawing/2014/main" xmlns="" id="{A0A2F2B5-9D3E-8C10-F2DD-6A5C66480C15}"/>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969722" y="6409386"/>
            <a:ext cx="547292" cy="547288"/>
          </a:xfrm>
          <a:prstGeom prst="rect">
            <a:avLst/>
          </a:prstGeom>
        </p:spPr>
      </p:pic>
      <p:sp>
        <p:nvSpPr>
          <p:cNvPr id="454" name="Oval 453">
            <a:extLst>
              <a:ext uri="{FF2B5EF4-FFF2-40B4-BE49-F238E27FC236}">
                <a16:creationId xmlns:a16="http://schemas.microsoft.com/office/drawing/2014/main" xmlns="" id="{730F429C-D770-B621-5908-0E90D8504B93}"/>
              </a:ext>
            </a:extLst>
          </p:cNvPr>
          <p:cNvSpPr/>
          <p:nvPr/>
        </p:nvSpPr>
        <p:spPr>
          <a:xfrm>
            <a:off x="15208484" y="5532575"/>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5" name="Oval 454">
            <a:extLst>
              <a:ext uri="{FF2B5EF4-FFF2-40B4-BE49-F238E27FC236}">
                <a16:creationId xmlns:a16="http://schemas.microsoft.com/office/drawing/2014/main" xmlns="" id="{171A6463-100F-4B9D-025D-11223257A1F9}"/>
              </a:ext>
            </a:extLst>
          </p:cNvPr>
          <p:cNvSpPr/>
          <p:nvPr/>
        </p:nvSpPr>
        <p:spPr>
          <a:xfrm>
            <a:off x="15254733" y="5578823"/>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6" name="Oval 455">
            <a:extLst>
              <a:ext uri="{FF2B5EF4-FFF2-40B4-BE49-F238E27FC236}">
                <a16:creationId xmlns:a16="http://schemas.microsoft.com/office/drawing/2014/main" xmlns="" id="{ED6FCF48-DFC3-D349-28E0-23F7D8BFE479}"/>
              </a:ext>
            </a:extLst>
          </p:cNvPr>
          <p:cNvSpPr/>
          <p:nvPr/>
        </p:nvSpPr>
        <p:spPr>
          <a:xfrm>
            <a:off x="15292348" y="5616438"/>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7" name="TextBox 456">
            <a:extLst>
              <a:ext uri="{FF2B5EF4-FFF2-40B4-BE49-F238E27FC236}">
                <a16:creationId xmlns:a16="http://schemas.microsoft.com/office/drawing/2014/main" xmlns="" id="{6EE7EFE1-84DA-044C-828D-64E3DF1532E7}"/>
              </a:ext>
            </a:extLst>
          </p:cNvPr>
          <p:cNvSpPr txBox="1"/>
          <p:nvPr/>
        </p:nvSpPr>
        <p:spPr>
          <a:xfrm>
            <a:off x="15129162" y="6393884"/>
            <a:ext cx="1210582"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Subtask</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Creation</a:t>
            </a:r>
          </a:p>
        </p:txBody>
      </p:sp>
      <p:pic>
        <p:nvPicPr>
          <p:cNvPr id="458" name="Picture 457">
            <a:extLst>
              <a:ext uri="{FF2B5EF4-FFF2-40B4-BE49-F238E27FC236}">
                <a16:creationId xmlns:a16="http://schemas.microsoft.com/office/drawing/2014/main" xmlns="" id="{C4DFE389-B186-D861-82CF-7BEE980D8130}"/>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404256" y="5728347"/>
            <a:ext cx="538650" cy="538648"/>
          </a:xfrm>
          <a:prstGeom prst="rect">
            <a:avLst/>
          </a:prstGeom>
        </p:spPr>
      </p:pic>
      <p:sp>
        <p:nvSpPr>
          <p:cNvPr id="459" name="Oval 458">
            <a:extLst>
              <a:ext uri="{FF2B5EF4-FFF2-40B4-BE49-F238E27FC236}">
                <a16:creationId xmlns:a16="http://schemas.microsoft.com/office/drawing/2014/main" xmlns="" id="{47D88387-6D77-008A-E46E-0978F5EF0DDC}"/>
              </a:ext>
            </a:extLst>
          </p:cNvPr>
          <p:cNvSpPr/>
          <p:nvPr/>
        </p:nvSpPr>
        <p:spPr>
          <a:xfrm>
            <a:off x="16725588" y="5529373"/>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0" name="Oval 459">
            <a:extLst>
              <a:ext uri="{FF2B5EF4-FFF2-40B4-BE49-F238E27FC236}">
                <a16:creationId xmlns:a16="http://schemas.microsoft.com/office/drawing/2014/main" xmlns="" id="{178C82EB-3CDC-1174-8C46-D03D3CF81A1F}"/>
              </a:ext>
            </a:extLst>
          </p:cNvPr>
          <p:cNvSpPr/>
          <p:nvPr/>
        </p:nvSpPr>
        <p:spPr>
          <a:xfrm>
            <a:off x="16771837" y="5575621"/>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1" name="Oval 460">
            <a:extLst>
              <a:ext uri="{FF2B5EF4-FFF2-40B4-BE49-F238E27FC236}">
                <a16:creationId xmlns:a16="http://schemas.microsoft.com/office/drawing/2014/main" xmlns="" id="{731FA6AB-9785-0FE6-CEE3-721182E2EFFD}"/>
              </a:ext>
            </a:extLst>
          </p:cNvPr>
          <p:cNvSpPr/>
          <p:nvPr/>
        </p:nvSpPr>
        <p:spPr>
          <a:xfrm>
            <a:off x="16809452" y="5613236"/>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2" name="TextBox 461">
            <a:extLst>
              <a:ext uri="{FF2B5EF4-FFF2-40B4-BE49-F238E27FC236}">
                <a16:creationId xmlns:a16="http://schemas.microsoft.com/office/drawing/2014/main" xmlns="" id="{C956D0AB-273B-75F4-2B8A-C28469290E3C}"/>
              </a:ext>
            </a:extLst>
          </p:cNvPr>
          <p:cNvSpPr txBox="1"/>
          <p:nvPr/>
        </p:nvSpPr>
        <p:spPr>
          <a:xfrm>
            <a:off x="16702881" y="6421619"/>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Complete</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Incident</a:t>
            </a:r>
          </a:p>
        </p:txBody>
      </p:sp>
      <p:pic>
        <p:nvPicPr>
          <p:cNvPr id="463" name="Picture 462">
            <a:extLst>
              <a:ext uri="{FF2B5EF4-FFF2-40B4-BE49-F238E27FC236}">
                <a16:creationId xmlns:a16="http://schemas.microsoft.com/office/drawing/2014/main" xmlns="" id="{5CDBA60B-1B5F-6F91-326A-F706DBCBF7CA}"/>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6921359" y="5725145"/>
            <a:ext cx="538650" cy="538648"/>
          </a:xfrm>
          <a:prstGeom prst="rect">
            <a:avLst/>
          </a:prstGeom>
        </p:spPr>
      </p:pic>
      <p:sp>
        <p:nvSpPr>
          <p:cNvPr id="464" name="Oval 463">
            <a:extLst>
              <a:ext uri="{FF2B5EF4-FFF2-40B4-BE49-F238E27FC236}">
                <a16:creationId xmlns:a16="http://schemas.microsoft.com/office/drawing/2014/main" xmlns="" id="{868EC31E-F141-D058-2E77-01F544E5A2E6}"/>
              </a:ext>
            </a:extLst>
          </p:cNvPr>
          <p:cNvSpPr/>
          <p:nvPr/>
        </p:nvSpPr>
        <p:spPr>
          <a:xfrm>
            <a:off x="18272774" y="553257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5" name="Oval 464">
            <a:extLst>
              <a:ext uri="{FF2B5EF4-FFF2-40B4-BE49-F238E27FC236}">
                <a16:creationId xmlns:a16="http://schemas.microsoft.com/office/drawing/2014/main" xmlns="" id="{3F9FED86-24D8-2A93-4BB0-C52D7B84CA9C}"/>
              </a:ext>
            </a:extLst>
          </p:cNvPr>
          <p:cNvSpPr/>
          <p:nvPr/>
        </p:nvSpPr>
        <p:spPr>
          <a:xfrm>
            <a:off x="18319023" y="557882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Oval 465">
            <a:extLst>
              <a:ext uri="{FF2B5EF4-FFF2-40B4-BE49-F238E27FC236}">
                <a16:creationId xmlns:a16="http://schemas.microsoft.com/office/drawing/2014/main" xmlns="" id="{115D0F09-D3F4-71E1-6F3A-9F03EA02624B}"/>
              </a:ext>
            </a:extLst>
          </p:cNvPr>
          <p:cNvSpPr/>
          <p:nvPr/>
        </p:nvSpPr>
        <p:spPr>
          <a:xfrm>
            <a:off x="18356638" y="561643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7" name="TextBox 466">
            <a:extLst>
              <a:ext uri="{FF2B5EF4-FFF2-40B4-BE49-F238E27FC236}">
                <a16:creationId xmlns:a16="http://schemas.microsoft.com/office/drawing/2014/main" xmlns="" id="{54DB28CA-400B-91AA-3DA4-A41AB0AC777A}"/>
              </a:ext>
            </a:extLst>
          </p:cNvPr>
          <p:cNvSpPr txBox="1"/>
          <p:nvPr/>
        </p:nvSpPr>
        <p:spPr>
          <a:xfrm>
            <a:off x="18203381" y="6435897"/>
            <a:ext cx="1210586"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Close Incident</a:t>
            </a:r>
          </a:p>
        </p:txBody>
      </p:sp>
      <p:pic>
        <p:nvPicPr>
          <p:cNvPr id="468" name="Picture 467">
            <a:extLst>
              <a:ext uri="{FF2B5EF4-FFF2-40B4-BE49-F238E27FC236}">
                <a16:creationId xmlns:a16="http://schemas.microsoft.com/office/drawing/2014/main" xmlns="" id="{354E2A92-91BB-63AC-0123-25F3491FE57D}"/>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457342" y="5728348"/>
            <a:ext cx="538650" cy="538648"/>
          </a:xfrm>
          <a:prstGeom prst="rect">
            <a:avLst/>
          </a:prstGeom>
        </p:spPr>
      </p:pic>
      <p:sp>
        <p:nvSpPr>
          <p:cNvPr id="469" name="Oval 468">
            <a:extLst>
              <a:ext uri="{FF2B5EF4-FFF2-40B4-BE49-F238E27FC236}">
                <a16:creationId xmlns:a16="http://schemas.microsoft.com/office/drawing/2014/main" xmlns="" id="{A25CFF1B-467A-1DD4-8021-FEA1EF987015}"/>
              </a:ext>
            </a:extLst>
          </p:cNvPr>
          <p:cNvSpPr/>
          <p:nvPr/>
        </p:nvSpPr>
        <p:spPr>
          <a:xfrm>
            <a:off x="19845520" y="5535066"/>
            <a:ext cx="930194" cy="93019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0" name="Oval 469">
            <a:extLst>
              <a:ext uri="{FF2B5EF4-FFF2-40B4-BE49-F238E27FC236}">
                <a16:creationId xmlns:a16="http://schemas.microsoft.com/office/drawing/2014/main" xmlns="" id="{E1C22AD6-A1C9-B607-A9FB-47671D76D3FA}"/>
              </a:ext>
            </a:extLst>
          </p:cNvPr>
          <p:cNvSpPr/>
          <p:nvPr/>
        </p:nvSpPr>
        <p:spPr>
          <a:xfrm>
            <a:off x="19891770" y="5581314"/>
            <a:ext cx="837694" cy="837694"/>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1" name="Oval 470">
            <a:extLst>
              <a:ext uri="{FF2B5EF4-FFF2-40B4-BE49-F238E27FC236}">
                <a16:creationId xmlns:a16="http://schemas.microsoft.com/office/drawing/2014/main" xmlns="" id="{2E03C83B-70E0-AD45-D47E-4871242BE881}"/>
              </a:ext>
            </a:extLst>
          </p:cNvPr>
          <p:cNvSpPr/>
          <p:nvPr/>
        </p:nvSpPr>
        <p:spPr>
          <a:xfrm>
            <a:off x="19929385" y="5618929"/>
            <a:ext cx="762464" cy="76246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2" name="TextBox 471">
            <a:extLst>
              <a:ext uri="{FF2B5EF4-FFF2-40B4-BE49-F238E27FC236}">
                <a16:creationId xmlns:a16="http://schemas.microsoft.com/office/drawing/2014/main" xmlns="" id="{A06F89E3-39B5-E2CB-FB72-A807B1CF13A9}"/>
              </a:ext>
            </a:extLst>
          </p:cNvPr>
          <p:cNvSpPr txBox="1"/>
          <p:nvPr/>
        </p:nvSpPr>
        <p:spPr>
          <a:xfrm>
            <a:off x="19767577" y="6429684"/>
            <a:ext cx="1210584" cy="584775"/>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Review Incident</a:t>
            </a:r>
          </a:p>
        </p:txBody>
      </p:sp>
      <p:pic>
        <p:nvPicPr>
          <p:cNvPr id="473" name="Picture 472">
            <a:extLst>
              <a:ext uri="{FF2B5EF4-FFF2-40B4-BE49-F238E27FC236}">
                <a16:creationId xmlns:a16="http://schemas.microsoft.com/office/drawing/2014/main" xmlns="" id="{B673C729-C826-2C97-3E12-06B079FC0BB1}"/>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0030088" y="5730838"/>
            <a:ext cx="538650" cy="538648"/>
          </a:xfrm>
          <a:prstGeom prst="rect">
            <a:avLst/>
          </a:prstGeom>
        </p:spPr>
      </p:pic>
      <p:cxnSp>
        <p:nvCxnSpPr>
          <p:cNvPr id="474" name="Straight Arrow Connector 473">
            <a:extLst>
              <a:ext uri="{FF2B5EF4-FFF2-40B4-BE49-F238E27FC236}">
                <a16:creationId xmlns:a16="http://schemas.microsoft.com/office/drawing/2014/main" xmlns="" id="{7E6B465E-BBEB-8A1C-09A7-96CE323A5312}"/>
              </a:ext>
            </a:extLst>
          </p:cNvPr>
          <p:cNvCxnSpPr>
            <a:stCxn id="439" idx="6"/>
            <a:endCxn id="444" idx="2"/>
          </p:cNvCxnSpPr>
          <p:nvPr/>
        </p:nvCxnSpPr>
        <p:spPr>
          <a:xfrm flipV="1">
            <a:off x="10293947" y="6683030"/>
            <a:ext cx="876785" cy="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5" name="Straight Arrow Connector 474">
            <a:extLst>
              <a:ext uri="{FF2B5EF4-FFF2-40B4-BE49-F238E27FC236}">
                <a16:creationId xmlns:a16="http://schemas.microsoft.com/office/drawing/2014/main" xmlns="" id="{C1A309CE-1DE5-EF93-7D10-C89D5FF99E5F}"/>
              </a:ext>
            </a:extLst>
          </p:cNvPr>
          <p:cNvCxnSpPr>
            <a:cxnSpLocks/>
            <a:stCxn id="444" idx="6"/>
            <a:endCxn id="449" idx="2"/>
          </p:cNvCxnSpPr>
          <p:nvPr/>
        </p:nvCxnSpPr>
        <p:spPr>
          <a:xfrm>
            <a:off x="12115848" y="6683030"/>
            <a:ext cx="65496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6" name="Straight Arrow Connector 475">
            <a:extLst>
              <a:ext uri="{FF2B5EF4-FFF2-40B4-BE49-F238E27FC236}">
                <a16:creationId xmlns:a16="http://schemas.microsoft.com/office/drawing/2014/main" xmlns="" id="{089EE1E0-294B-A50B-750B-085F4073593B}"/>
              </a:ext>
            </a:extLst>
          </p:cNvPr>
          <p:cNvCxnSpPr>
            <a:cxnSpLocks/>
            <a:stCxn id="455" idx="6"/>
            <a:endCxn id="460" idx="2"/>
          </p:cNvCxnSpPr>
          <p:nvPr/>
        </p:nvCxnSpPr>
        <p:spPr>
          <a:xfrm flipV="1">
            <a:off x="16092427" y="5994468"/>
            <a:ext cx="679410" cy="32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7" name="Straight Arrow Connector 476">
            <a:extLst>
              <a:ext uri="{FF2B5EF4-FFF2-40B4-BE49-F238E27FC236}">
                <a16:creationId xmlns:a16="http://schemas.microsoft.com/office/drawing/2014/main" xmlns="" id="{E8AEDC86-185D-F328-DCA0-FD4F757B57A1}"/>
              </a:ext>
            </a:extLst>
          </p:cNvPr>
          <p:cNvCxnSpPr>
            <a:cxnSpLocks/>
            <a:stCxn id="459" idx="6"/>
            <a:endCxn id="464" idx="2"/>
          </p:cNvCxnSpPr>
          <p:nvPr/>
        </p:nvCxnSpPr>
        <p:spPr>
          <a:xfrm>
            <a:off x="17655782" y="5994469"/>
            <a:ext cx="616992" cy="3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8" name="Straight Arrow Connector 477">
            <a:extLst>
              <a:ext uri="{FF2B5EF4-FFF2-40B4-BE49-F238E27FC236}">
                <a16:creationId xmlns:a16="http://schemas.microsoft.com/office/drawing/2014/main" xmlns="" id="{372D5610-E30B-618E-5C82-8C57AE477FCB}"/>
              </a:ext>
            </a:extLst>
          </p:cNvPr>
          <p:cNvCxnSpPr>
            <a:cxnSpLocks/>
            <a:stCxn id="464" idx="6"/>
            <a:endCxn id="469" idx="2"/>
          </p:cNvCxnSpPr>
          <p:nvPr/>
        </p:nvCxnSpPr>
        <p:spPr>
          <a:xfrm>
            <a:off x="19202968" y="5997672"/>
            <a:ext cx="642552" cy="2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9" name="Connector: Elbow 1283">
            <a:extLst>
              <a:ext uri="{FF2B5EF4-FFF2-40B4-BE49-F238E27FC236}">
                <a16:creationId xmlns:a16="http://schemas.microsoft.com/office/drawing/2014/main" xmlns="" id="{A35F7C94-AFC0-092E-CDC9-6A1C38D1C16A}"/>
              </a:ext>
            </a:extLst>
          </p:cNvPr>
          <p:cNvCxnSpPr>
            <a:cxnSpLocks/>
            <a:stCxn id="469" idx="6"/>
            <a:endCxn id="374" idx="0"/>
          </p:cNvCxnSpPr>
          <p:nvPr/>
        </p:nvCxnSpPr>
        <p:spPr>
          <a:xfrm>
            <a:off x="20775714" y="6000162"/>
            <a:ext cx="1882582" cy="43201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0" name="Connector: Curved 1289">
            <a:extLst>
              <a:ext uri="{FF2B5EF4-FFF2-40B4-BE49-F238E27FC236}">
                <a16:creationId xmlns:a16="http://schemas.microsoft.com/office/drawing/2014/main" xmlns="" id="{04FDFFF1-6154-4863-7F14-F611121055FD}"/>
              </a:ext>
            </a:extLst>
          </p:cNvPr>
          <p:cNvCxnSpPr>
            <a:cxnSpLocks/>
            <a:stCxn id="391" idx="6"/>
            <a:endCxn id="375" idx="1"/>
          </p:cNvCxnSpPr>
          <p:nvPr/>
        </p:nvCxnSpPr>
        <p:spPr>
          <a:xfrm>
            <a:off x="20735534" y="9386238"/>
            <a:ext cx="1723583" cy="104766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1" name="Connector: Curved 1303">
            <a:extLst>
              <a:ext uri="{FF2B5EF4-FFF2-40B4-BE49-F238E27FC236}">
                <a16:creationId xmlns:a16="http://schemas.microsoft.com/office/drawing/2014/main" xmlns="" id="{C53E8661-45FE-3FA0-DF57-98894906278F}"/>
              </a:ext>
            </a:extLst>
          </p:cNvPr>
          <p:cNvCxnSpPr>
            <a:cxnSpLocks/>
            <a:stCxn id="419" idx="3"/>
            <a:endCxn id="439" idx="0"/>
          </p:cNvCxnSpPr>
          <p:nvPr/>
        </p:nvCxnSpPr>
        <p:spPr>
          <a:xfrm>
            <a:off x="7272540" y="4328451"/>
            <a:ext cx="2548849" cy="18825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82" name="Oval 481">
            <a:extLst>
              <a:ext uri="{FF2B5EF4-FFF2-40B4-BE49-F238E27FC236}">
                <a16:creationId xmlns:a16="http://schemas.microsoft.com/office/drawing/2014/main" xmlns="" id="{FD517463-B66D-E62F-B805-6179D82C0C49}"/>
              </a:ext>
            </a:extLst>
          </p:cNvPr>
          <p:cNvSpPr/>
          <p:nvPr/>
        </p:nvSpPr>
        <p:spPr>
          <a:xfrm>
            <a:off x="15172720" y="6953920"/>
            <a:ext cx="948328" cy="94832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3" name="Oval 482">
            <a:extLst>
              <a:ext uri="{FF2B5EF4-FFF2-40B4-BE49-F238E27FC236}">
                <a16:creationId xmlns:a16="http://schemas.microsoft.com/office/drawing/2014/main" xmlns="" id="{4EAAE868-0726-2F1F-3D38-AB32A0BA9C5C}"/>
              </a:ext>
            </a:extLst>
          </p:cNvPr>
          <p:cNvSpPr/>
          <p:nvPr/>
        </p:nvSpPr>
        <p:spPr>
          <a:xfrm>
            <a:off x="15219871" y="7001068"/>
            <a:ext cx="854026" cy="854026"/>
          </a:xfrm>
          <a:prstGeom prst="ellipse">
            <a:avLst/>
          </a:prstGeom>
          <a:solidFill>
            <a:srgbClr val="FF57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4" name="Oval 483">
            <a:extLst>
              <a:ext uri="{FF2B5EF4-FFF2-40B4-BE49-F238E27FC236}">
                <a16:creationId xmlns:a16="http://schemas.microsoft.com/office/drawing/2014/main" xmlns="" id="{A0059B93-5891-E416-790D-00FDB7EB4A61}"/>
              </a:ext>
            </a:extLst>
          </p:cNvPr>
          <p:cNvSpPr/>
          <p:nvPr/>
        </p:nvSpPr>
        <p:spPr>
          <a:xfrm>
            <a:off x="15258220" y="7039417"/>
            <a:ext cx="777328" cy="7773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5" name="TextBox 484">
            <a:extLst>
              <a:ext uri="{FF2B5EF4-FFF2-40B4-BE49-F238E27FC236}">
                <a16:creationId xmlns:a16="http://schemas.microsoft.com/office/drawing/2014/main" xmlns="" id="{1551CFE5-381A-6C2B-7F86-82AFEEEF4AAA}"/>
              </a:ext>
            </a:extLst>
          </p:cNvPr>
          <p:cNvSpPr txBox="1"/>
          <p:nvPr/>
        </p:nvSpPr>
        <p:spPr>
          <a:xfrm>
            <a:off x="14846162" y="7859826"/>
            <a:ext cx="1741193" cy="830997"/>
          </a:xfrm>
          <a:prstGeom prst="rect">
            <a:avLst/>
          </a:prstGeom>
          <a:noFill/>
        </p:spPr>
        <p:txBody>
          <a:bodyPr wrap="square" rtlCol="0">
            <a:spAutoFit/>
          </a:bodyPr>
          <a:lstStyle/>
          <a:p>
            <a:pPr algn="ctr">
              <a:lnSpc>
                <a:spcPct val="100000"/>
              </a:lnSpc>
            </a:pPr>
            <a:r>
              <a:rPr lang="en-US" sz="1600" b="1" dirty="0">
                <a:solidFill>
                  <a:srgbClr val="FF5733"/>
                </a:solidFill>
                <a:latin typeface="Calibri" panose="020F0502020204030204" pitchFamily="34" charset="0"/>
                <a:cs typeface="Calibri" panose="020F0502020204030204" pitchFamily="34" charset="0"/>
              </a:rPr>
              <a:t>Escalation/Transfer to</a:t>
            </a:r>
          </a:p>
          <a:p>
            <a:pPr algn="ctr">
              <a:lnSpc>
                <a:spcPct val="100000"/>
              </a:lnSpc>
            </a:pPr>
            <a:r>
              <a:rPr lang="en-US" sz="1600" b="1" dirty="0">
                <a:solidFill>
                  <a:srgbClr val="FF5733"/>
                </a:solidFill>
                <a:latin typeface="Calibri" panose="020F0502020204030204" pitchFamily="34" charset="0"/>
                <a:cs typeface="Calibri" panose="020F0502020204030204" pitchFamily="34" charset="0"/>
              </a:rPr>
              <a:t>respective team</a:t>
            </a:r>
          </a:p>
        </p:txBody>
      </p:sp>
      <p:pic>
        <p:nvPicPr>
          <p:cNvPr id="486" name="Picture 485">
            <a:extLst>
              <a:ext uri="{FF2B5EF4-FFF2-40B4-BE49-F238E27FC236}">
                <a16:creationId xmlns:a16="http://schemas.microsoft.com/office/drawing/2014/main" xmlns="" id="{5DCC6E01-506A-5CEB-11F3-BFB37F3855A8}"/>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5372308" y="7153507"/>
            <a:ext cx="549152" cy="549148"/>
          </a:xfrm>
          <a:prstGeom prst="rect">
            <a:avLst/>
          </a:prstGeom>
        </p:spPr>
      </p:pic>
      <p:sp>
        <p:nvSpPr>
          <p:cNvPr id="487" name="Oval 486">
            <a:extLst>
              <a:ext uri="{FF2B5EF4-FFF2-40B4-BE49-F238E27FC236}">
                <a16:creationId xmlns:a16="http://schemas.microsoft.com/office/drawing/2014/main" xmlns="" id="{466A3FBA-A5E4-C405-B376-887681057568}"/>
              </a:ext>
            </a:extLst>
          </p:cNvPr>
          <p:cNvSpPr/>
          <p:nvPr/>
        </p:nvSpPr>
        <p:spPr>
          <a:xfrm>
            <a:off x="18250498" y="3639677"/>
            <a:ext cx="916644" cy="91664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Oval 487">
            <a:extLst>
              <a:ext uri="{FF2B5EF4-FFF2-40B4-BE49-F238E27FC236}">
                <a16:creationId xmlns:a16="http://schemas.microsoft.com/office/drawing/2014/main" xmlns="" id="{DC4B9161-E4BF-4B40-68C2-D8B59E861616}"/>
              </a:ext>
            </a:extLst>
          </p:cNvPr>
          <p:cNvSpPr/>
          <p:nvPr/>
        </p:nvSpPr>
        <p:spPr>
          <a:xfrm>
            <a:off x="18296073" y="3685252"/>
            <a:ext cx="825492" cy="825492"/>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9" name="Oval 488">
            <a:extLst>
              <a:ext uri="{FF2B5EF4-FFF2-40B4-BE49-F238E27FC236}">
                <a16:creationId xmlns:a16="http://schemas.microsoft.com/office/drawing/2014/main" xmlns="" id="{68303EF5-A471-64FF-3794-49E81C72ABD5}"/>
              </a:ext>
            </a:extLst>
          </p:cNvPr>
          <p:cNvSpPr/>
          <p:nvPr/>
        </p:nvSpPr>
        <p:spPr>
          <a:xfrm>
            <a:off x="18333141" y="3722320"/>
            <a:ext cx="751356" cy="7513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0" name="TextBox 489">
            <a:extLst>
              <a:ext uri="{FF2B5EF4-FFF2-40B4-BE49-F238E27FC236}">
                <a16:creationId xmlns:a16="http://schemas.microsoft.com/office/drawing/2014/main" xmlns="" id="{F73381FF-EE5B-42D7-D68D-391652AF2861}"/>
              </a:ext>
            </a:extLst>
          </p:cNvPr>
          <p:cNvSpPr txBox="1"/>
          <p:nvPr/>
        </p:nvSpPr>
        <p:spPr>
          <a:xfrm>
            <a:off x="17900537" y="4617466"/>
            <a:ext cx="176581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Incident review</a:t>
            </a:r>
          </a:p>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&amp; feedback</a:t>
            </a:r>
          </a:p>
        </p:txBody>
      </p:sp>
      <p:cxnSp>
        <p:nvCxnSpPr>
          <p:cNvPr id="491" name="Straight Arrow Connector 490">
            <a:extLst>
              <a:ext uri="{FF2B5EF4-FFF2-40B4-BE49-F238E27FC236}">
                <a16:creationId xmlns:a16="http://schemas.microsoft.com/office/drawing/2014/main" xmlns="" id="{20ADA380-068A-B9FE-449B-EE3AF8648EBB}"/>
              </a:ext>
            </a:extLst>
          </p:cNvPr>
          <p:cNvCxnSpPr>
            <a:cxnSpLocks/>
          </p:cNvCxnSpPr>
          <p:nvPr/>
        </p:nvCxnSpPr>
        <p:spPr>
          <a:xfrm>
            <a:off x="17380417" y="4097998"/>
            <a:ext cx="8700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2" name="Connector: Elbow 1326">
            <a:extLst>
              <a:ext uri="{FF2B5EF4-FFF2-40B4-BE49-F238E27FC236}">
                <a16:creationId xmlns:a16="http://schemas.microsoft.com/office/drawing/2014/main" xmlns="" id="{D1438E3A-A3A0-948D-232D-7564B46CE1B0}"/>
              </a:ext>
            </a:extLst>
          </p:cNvPr>
          <p:cNvCxnSpPr>
            <a:cxnSpLocks/>
            <a:stCxn id="487" idx="6"/>
            <a:endCxn id="469" idx="0"/>
          </p:cNvCxnSpPr>
          <p:nvPr/>
        </p:nvCxnSpPr>
        <p:spPr>
          <a:xfrm>
            <a:off x="19167142" y="4097998"/>
            <a:ext cx="1143475" cy="1437068"/>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493" name="Connector: Elbow 1330">
            <a:extLst>
              <a:ext uri="{FF2B5EF4-FFF2-40B4-BE49-F238E27FC236}">
                <a16:creationId xmlns:a16="http://schemas.microsoft.com/office/drawing/2014/main" xmlns="" id="{97321574-7612-501D-851C-98BDD0D55716}"/>
              </a:ext>
            </a:extLst>
          </p:cNvPr>
          <p:cNvCxnSpPr>
            <a:cxnSpLocks/>
            <a:stCxn id="482" idx="6"/>
            <a:endCxn id="462" idx="2"/>
          </p:cNvCxnSpPr>
          <p:nvPr/>
        </p:nvCxnSpPr>
        <p:spPr>
          <a:xfrm flipV="1">
            <a:off x="16121048" y="7006394"/>
            <a:ext cx="1187125" cy="4216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4" name="Graphic 3">
            <a:extLst>
              <a:ext uri="{FF2B5EF4-FFF2-40B4-BE49-F238E27FC236}">
                <a16:creationId xmlns:a16="http://schemas.microsoft.com/office/drawing/2014/main" xmlns="" id="{61216882-1051-637F-BB0F-8EAC2D119C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50238" y="3875920"/>
            <a:ext cx="444156" cy="444156"/>
          </a:xfrm>
          <a:prstGeom prst="rect">
            <a:avLst/>
          </a:prstGeom>
        </p:spPr>
      </p:pic>
      <p:pic>
        <p:nvPicPr>
          <p:cNvPr id="495" name="Graphic 8">
            <a:extLst>
              <a:ext uri="{FF2B5EF4-FFF2-40B4-BE49-F238E27FC236}">
                <a16:creationId xmlns:a16="http://schemas.microsoft.com/office/drawing/2014/main" xmlns="" id="{8F730C9F-9836-3AA3-1481-2A99E640E82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368693" y="3848314"/>
            <a:ext cx="499368" cy="499368"/>
          </a:xfrm>
          <a:prstGeom prst="rect">
            <a:avLst/>
          </a:prstGeom>
        </p:spPr>
      </p:pic>
      <p:pic>
        <p:nvPicPr>
          <p:cNvPr id="496" name="Graphic 10">
            <a:extLst>
              <a:ext uri="{FF2B5EF4-FFF2-40B4-BE49-F238E27FC236}">
                <a16:creationId xmlns:a16="http://schemas.microsoft.com/office/drawing/2014/main" xmlns="" id="{32CA7858-EC81-FF56-E026-5625BE8EF5B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018079" y="3854535"/>
            <a:ext cx="486928" cy="486926"/>
          </a:xfrm>
          <a:prstGeom prst="rect">
            <a:avLst/>
          </a:prstGeom>
        </p:spPr>
      </p:pic>
      <p:pic>
        <p:nvPicPr>
          <p:cNvPr id="497" name="Graphic 12">
            <a:extLst>
              <a:ext uri="{FF2B5EF4-FFF2-40B4-BE49-F238E27FC236}">
                <a16:creationId xmlns:a16="http://schemas.microsoft.com/office/drawing/2014/main" xmlns="" id="{1C2B0C8F-0E9E-8645-F3A8-FC67B7AE93C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4825167" y="3871024"/>
            <a:ext cx="453950" cy="453948"/>
          </a:xfrm>
          <a:prstGeom prst="rect">
            <a:avLst/>
          </a:prstGeom>
        </p:spPr>
      </p:pic>
      <p:pic>
        <p:nvPicPr>
          <p:cNvPr id="498" name="Graphic 1127">
            <a:extLst>
              <a:ext uri="{FF2B5EF4-FFF2-40B4-BE49-F238E27FC236}">
                <a16:creationId xmlns:a16="http://schemas.microsoft.com/office/drawing/2014/main" xmlns="" id="{2394E62B-1FBB-423F-BF4A-DF80CC21C13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6715805" y="3889027"/>
            <a:ext cx="417942" cy="417942"/>
          </a:xfrm>
          <a:prstGeom prst="rect">
            <a:avLst/>
          </a:prstGeom>
        </p:spPr>
      </p:pic>
      <p:pic>
        <p:nvPicPr>
          <p:cNvPr id="499" name="Graphic 1129">
            <a:extLst>
              <a:ext uri="{FF2B5EF4-FFF2-40B4-BE49-F238E27FC236}">
                <a16:creationId xmlns:a16="http://schemas.microsoft.com/office/drawing/2014/main" xmlns="" id="{6806B6F8-C15A-3A7A-60ED-CF9AD61A347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484692" y="3869849"/>
            <a:ext cx="456298" cy="456298"/>
          </a:xfrm>
          <a:prstGeom prst="rect">
            <a:avLst/>
          </a:prstGeom>
        </p:spPr>
      </p:pic>
      <p:cxnSp>
        <p:nvCxnSpPr>
          <p:cNvPr id="500" name="Connector: Curved 7">
            <a:extLst>
              <a:ext uri="{FF2B5EF4-FFF2-40B4-BE49-F238E27FC236}">
                <a16:creationId xmlns:a16="http://schemas.microsoft.com/office/drawing/2014/main" xmlns="" id="{8178F6EB-F9D9-C248-9B20-921DDA0CEC19}"/>
              </a:ext>
            </a:extLst>
          </p:cNvPr>
          <p:cNvCxnSpPr>
            <a:cxnSpLocks/>
            <a:stCxn id="449" idx="6"/>
            <a:endCxn id="454" idx="2"/>
          </p:cNvCxnSpPr>
          <p:nvPr/>
        </p:nvCxnSpPr>
        <p:spPr>
          <a:xfrm flipV="1">
            <a:off x="13715926" y="5997671"/>
            <a:ext cx="1492558" cy="68535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1" name="Connector: Curved 11">
            <a:extLst>
              <a:ext uri="{FF2B5EF4-FFF2-40B4-BE49-F238E27FC236}">
                <a16:creationId xmlns:a16="http://schemas.microsoft.com/office/drawing/2014/main" xmlns="" id="{0BCBE8B8-F0FD-A285-D7FF-6EFD5D1C84D4}"/>
              </a:ext>
            </a:extLst>
          </p:cNvPr>
          <p:cNvCxnSpPr>
            <a:cxnSpLocks/>
            <a:stCxn id="450" idx="6"/>
            <a:endCxn id="483" idx="2"/>
          </p:cNvCxnSpPr>
          <p:nvPr/>
        </p:nvCxnSpPr>
        <p:spPr>
          <a:xfrm>
            <a:off x="13668933" y="6683029"/>
            <a:ext cx="1550938" cy="745052"/>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02" name="Oval 501">
            <a:extLst>
              <a:ext uri="{FF2B5EF4-FFF2-40B4-BE49-F238E27FC236}">
                <a16:creationId xmlns:a16="http://schemas.microsoft.com/office/drawing/2014/main" xmlns="" id="{797915F2-76F5-F6BA-25FB-7EE8B2FC53BD}"/>
              </a:ext>
            </a:extLst>
          </p:cNvPr>
          <p:cNvSpPr/>
          <p:nvPr/>
        </p:nvSpPr>
        <p:spPr>
          <a:xfrm>
            <a:off x="5668586" y="1531161"/>
            <a:ext cx="1311878" cy="1311872"/>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3" name="Oval 502">
            <a:extLst>
              <a:ext uri="{FF2B5EF4-FFF2-40B4-BE49-F238E27FC236}">
                <a16:creationId xmlns:a16="http://schemas.microsoft.com/office/drawing/2014/main" xmlns="" id="{0ACBAB67-E8C3-2C70-4479-DB234B35B517}"/>
              </a:ext>
            </a:extLst>
          </p:cNvPr>
          <p:cNvSpPr/>
          <p:nvPr/>
        </p:nvSpPr>
        <p:spPr>
          <a:xfrm>
            <a:off x="5733816" y="1596388"/>
            <a:ext cx="1181418" cy="1181418"/>
          </a:xfrm>
          <a:prstGeom prst="ellipse">
            <a:avLst/>
          </a:prstGeom>
          <a:solidFill>
            <a:srgbClr val="C700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4" name="Oval 503">
            <a:extLst>
              <a:ext uri="{FF2B5EF4-FFF2-40B4-BE49-F238E27FC236}">
                <a16:creationId xmlns:a16="http://schemas.microsoft.com/office/drawing/2014/main" xmlns="" id="{1B11471A-7B95-36EC-A518-8DF8E4037702}"/>
              </a:ext>
            </a:extLst>
          </p:cNvPr>
          <p:cNvSpPr/>
          <p:nvPr/>
        </p:nvSpPr>
        <p:spPr>
          <a:xfrm>
            <a:off x="5786866" y="1649438"/>
            <a:ext cx="1075318" cy="10753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5" name="Oval 504">
            <a:extLst>
              <a:ext uri="{FF2B5EF4-FFF2-40B4-BE49-F238E27FC236}">
                <a16:creationId xmlns:a16="http://schemas.microsoft.com/office/drawing/2014/main" xmlns="" id="{012F051B-7459-636C-D002-9C207D72B39E}"/>
              </a:ext>
            </a:extLst>
          </p:cNvPr>
          <p:cNvSpPr/>
          <p:nvPr/>
        </p:nvSpPr>
        <p:spPr>
          <a:xfrm>
            <a:off x="11837739"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6" name="Oval 505">
            <a:extLst>
              <a:ext uri="{FF2B5EF4-FFF2-40B4-BE49-F238E27FC236}">
                <a16:creationId xmlns:a16="http://schemas.microsoft.com/office/drawing/2014/main" xmlns="" id="{0826DBBE-6386-7A10-18F8-5C43BAB64C5F}"/>
              </a:ext>
            </a:extLst>
          </p:cNvPr>
          <p:cNvSpPr/>
          <p:nvPr/>
        </p:nvSpPr>
        <p:spPr>
          <a:xfrm>
            <a:off x="11891387"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7" name="Oval 506">
            <a:extLst>
              <a:ext uri="{FF2B5EF4-FFF2-40B4-BE49-F238E27FC236}">
                <a16:creationId xmlns:a16="http://schemas.microsoft.com/office/drawing/2014/main" xmlns="" id="{478B0766-4A88-E24B-2893-FCD727341E52}"/>
              </a:ext>
            </a:extLst>
          </p:cNvPr>
          <p:cNvSpPr/>
          <p:nvPr/>
        </p:nvSpPr>
        <p:spPr>
          <a:xfrm>
            <a:off x="11935018"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8" name="Oval 507">
            <a:extLst>
              <a:ext uri="{FF2B5EF4-FFF2-40B4-BE49-F238E27FC236}">
                <a16:creationId xmlns:a16="http://schemas.microsoft.com/office/drawing/2014/main" xmlns="" id="{1D666188-D93A-C54F-B539-5D4BC2CAA663}"/>
              </a:ext>
            </a:extLst>
          </p:cNvPr>
          <p:cNvSpPr/>
          <p:nvPr/>
        </p:nvSpPr>
        <p:spPr>
          <a:xfrm>
            <a:off x="13761998"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9" name="Oval 508">
            <a:extLst>
              <a:ext uri="{FF2B5EF4-FFF2-40B4-BE49-F238E27FC236}">
                <a16:creationId xmlns:a16="http://schemas.microsoft.com/office/drawing/2014/main" xmlns="" id="{965B0A1F-F5C1-AA24-9B48-CD6BA356067B}"/>
              </a:ext>
            </a:extLst>
          </p:cNvPr>
          <p:cNvSpPr/>
          <p:nvPr/>
        </p:nvSpPr>
        <p:spPr>
          <a:xfrm>
            <a:off x="13815646"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0" name="Oval 509">
            <a:extLst>
              <a:ext uri="{FF2B5EF4-FFF2-40B4-BE49-F238E27FC236}">
                <a16:creationId xmlns:a16="http://schemas.microsoft.com/office/drawing/2014/main" xmlns="" id="{4F9818BE-48D0-F0E8-4F1C-E92ADD1C031B}"/>
              </a:ext>
            </a:extLst>
          </p:cNvPr>
          <p:cNvSpPr/>
          <p:nvPr/>
        </p:nvSpPr>
        <p:spPr>
          <a:xfrm>
            <a:off x="13859277"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1" name="Oval 510">
            <a:extLst>
              <a:ext uri="{FF2B5EF4-FFF2-40B4-BE49-F238E27FC236}">
                <a16:creationId xmlns:a16="http://schemas.microsoft.com/office/drawing/2014/main" xmlns="" id="{DF50B9CB-EB54-7BB8-4523-3419D282EAB1}"/>
              </a:ext>
            </a:extLst>
          </p:cNvPr>
          <p:cNvSpPr/>
          <p:nvPr/>
        </p:nvSpPr>
        <p:spPr>
          <a:xfrm>
            <a:off x="15686562"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 name="Oval 511">
            <a:extLst>
              <a:ext uri="{FF2B5EF4-FFF2-40B4-BE49-F238E27FC236}">
                <a16:creationId xmlns:a16="http://schemas.microsoft.com/office/drawing/2014/main" xmlns="" id="{C763EEA3-05CB-E13B-B088-275340854B87}"/>
              </a:ext>
            </a:extLst>
          </p:cNvPr>
          <p:cNvSpPr/>
          <p:nvPr/>
        </p:nvSpPr>
        <p:spPr>
          <a:xfrm>
            <a:off x="1574021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 name="Oval 512">
            <a:extLst>
              <a:ext uri="{FF2B5EF4-FFF2-40B4-BE49-F238E27FC236}">
                <a16:creationId xmlns:a16="http://schemas.microsoft.com/office/drawing/2014/main" xmlns="" id="{C1B2F4E8-BFE1-2F6D-63AD-4166FFBD77BB}"/>
              </a:ext>
            </a:extLst>
          </p:cNvPr>
          <p:cNvSpPr/>
          <p:nvPr/>
        </p:nvSpPr>
        <p:spPr>
          <a:xfrm>
            <a:off x="15783840"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4" name="Oval 513">
            <a:extLst>
              <a:ext uri="{FF2B5EF4-FFF2-40B4-BE49-F238E27FC236}">
                <a16:creationId xmlns:a16="http://schemas.microsoft.com/office/drawing/2014/main" xmlns="" id="{9AE619DE-152B-566F-0CB7-EF2E38B1377B}"/>
              </a:ext>
            </a:extLst>
          </p:cNvPr>
          <p:cNvSpPr/>
          <p:nvPr/>
        </p:nvSpPr>
        <p:spPr>
          <a:xfrm>
            <a:off x="17568418" y="1594647"/>
            <a:ext cx="1113814" cy="1154034"/>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5" name="Oval 514">
            <a:extLst>
              <a:ext uri="{FF2B5EF4-FFF2-40B4-BE49-F238E27FC236}">
                <a16:creationId xmlns:a16="http://schemas.microsoft.com/office/drawing/2014/main" xmlns="" id="{8BC61A95-7AEB-207C-649C-C8C44E5E4909}"/>
              </a:ext>
            </a:extLst>
          </p:cNvPr>
          <p:cNvSpPr/>
          <p:nvPr/>
        </p:nvSpPr>
        <p:spPr>
          <a:xfrm>
            <a:off x="17623115" y="1651322"/>
            <a:ext cx="1003058" cy="1039274"/>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6" name="Oval 515">
            <a:extLst>
              <a:ext uri="{FF2B5EF4-FFF2-40B4-BE49-F238E27FC236}">
                <a16:creationId xmlns:a16="http://schemas.microsoft.com/office/drawing/2014/main" xmlns="" id="{DE79DF44-035C-3B3B-0915-4FF24510B64C}"/>
              </a:ext>
            </a:extLst>
          </p:cNvPr>
          <p:cNvSpPr/>
          <p:nvPr/>
        </p:nvSpPr>
        <p:spPr>
          <a:xfrm>
            <a:off x="17667602" y="1697412"/>
            <a:ext cx="912976" cy="9459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7" name="Oval 516">
            <a:extLst>
              <a:ext uri="{FF2B5EF4-FFF2-40B4-BE49-F238E27FC236}">
                <a16:creationId xmlns:a16="http://schemas.microsoft.com/office/drawing/2014/main" xmlns="" id="{A3E1E481-856E-BD23-A549-18B4C68F19DD}"/>
              </a:ext>
            </a:extLst>
          </p:cNvPr>
          <p:cNvSpPr/>
          <p:nvPr/>
        </p:nvSpPr>
        <p:spPr>
          <a:xfrm>
            <a:off x="19484285"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8" name="Oval 517">
            <a:extLst>
              <a:ext uri="{FF2B5EF4-FFF2-40B4-BE49-F238E27FC236}">
                <a16:creationId xmlns:a16="http://schemas.microsoft.com/office/drawing/2014/main" xmlns="" id="{984D8B63-BBE2-BEE3-F1D8-87C701F16C9E}"/>
              </a:ext>
            </a:extLst>
          </p:cNvPr>
          <p:cNvSpPr/>
          <p:nvPr/>
        </p:nvSpPr>
        <p:spPr>
          <a:xfrm>
            <a:off x="19537932"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9" name="Oval 518">
            <a:extLst>
              <a:ext uri="{FF2B5EF4-FFF2-40B4-BE49-F238E27FC236}">
                <a16:creationId xmlns:a16="http://schemas.microsoft.com/office/drawing/2014/main" xmlns="" id="{E759081E-8955-659D-8A88-B09A9A6DD0B3}"/>
              </a:ext>
            </a:extLst>
          </p:cNvPr>
          <p:cNvSpPr/>
          <p:nvPr/>
        </p:nvSpPr>
        <p:spPr>
          <a:xfrm>
            <a:off x="19581563"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0" name="TextBox 519">
            <a:extLst>
              <a:ext uri="{FF2B5EF4-FFF2-40B4-BE49-F238E27FC236}">
                <a16:creationId xmlns:a16="http://schemas.microsoft.com/office/drawing/2014/main" xmlns="" id="{09BBBD99-95D9-DAC5-77A6-6360765829E4}"/>
              </a:ext>
            </a:extLst>
          </p:cNvPr>
          <p:cNvSpPr txBox="1"/>
          <p:nvPr/>
        </p:nvSpPr>
        <p:spPr>
          <a:xfrm>
            <a:off x="5451317" y="1857071"/>
            <a:ext cx="1784342" cy="657424"/>
          </a:xfrm>
          <a:prstGeom prst="rect">
            <a:avLst/>
          </a:prstGeom>
          <a:noFill/>
        </p:spPr>
        <p:txBody>
          <a:bodyPr wrap="square" rtlCol="0">
            <a:spAutoFit/>
          </a:bodyPr>
          <a:lstStyle/>
          <a:p>
            <a:pPr algn="ctr"/>
            <a:r>
              <a:rPr lang="en-US" sz="1600" b="1" dirty="0" err="1" smtClean="0">
                <a:solidFill>
                  <a:schemeClr val="bg1"/>
                </a:solidFill>
                <a:latin typeface="Montserrat" pitchFamily="2" charset="0"/>
              </a:rPr>
              <a:t>Dev</a:t>
            </a:r>
            <a:endParaRPr lang="en-US" sz="1600" b="1" dirty="0" smtClean="0">
              <a:solidFill>
                <a:schemeClr val="bg1"/>
              </a:solidFill>
              <a:latin typeface="Montserrat" pitchFamily="2" charset="0"/>
            </a:endParaRPr>
          </a:p>
          <a:p>
            <a:pPr algn="ctr"/>
            <a:r>
              <a:rPr lang="en-US" sz="1600" b="1" dirty="0" smtClean="0">
                <a:solidFill>
                  <a:schemeClr val="bg1"/>
                </a:solidFill>
                <a:latin typeface="Montserrat" pitchFamily="2" charset="0"/>
              </a:rPr>
              <a:t>Stack</a:t>
            </a:r>
            <a:endParaRPr lang="en-US" sz="1600" b="1" dirty="0">
              <a:solidFill>
                <a:schemeClr val="bg1"/>
              </a:solidFill>
              <a:latin typeface="Montserrat" pitchFamily="2" charset="0"/>
            </a:endParaRPr>
          </a:p>
        </p:txBody>
      </p:sp>
      <p:cxnSp>
        <p:nvCxnSpPr>
          <p:cNvPr id="521" name="Connector: Curved 1158">
            <a:extLst>
              <a:ext uri="{FF2B5EF4-FFF2-40B4-BE49-F238E27FC236}">
                <a16:creationId xmlns:a16="http://schemas.microsoft.com/office/drawing/2014/main" xmlns="" id="{43C46193-1CF0-34FA-9D38-90A7BF47E995}"/>
              </a:ext>
            </a:extLst>
          </p:cNvPr>
          <p:cNvCxnSpPr>
            <a:cxnSpLocks/>
            <a:stCxn id="502" idx="6"/>
            <a:endCxn id="505" idx="2"/>
          </p:cNvCxnSpPr>
          <p:nvPr/>
        </p:nvCxnSpPr>
        <p:spPr>
          <a:xfrm flipV="1">
            <a:off x="6980464" y="2172185"/>
            <a:ext cx="4857275" cy="14912"/>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2" name="Straight Arrow Connector 521">
            <a:extLst>
              <a:ext uri="{FF2B5EF4-FFF2-40B4-BE49-F238E27FC236}">
                <a16:creationId xmlns:a16="http://schemas.microsoft.com/office/drawing/2014/main" xmlns="" id="{B68B178D-57C7-9F9B-5735-7BB573F57934}"/>
              </a:ext>
            </a:extLst>
          </p:cNvPr>
          <p:cNvCxnSpPr>
            <a:cxnSpLocks/>
            <a:stCxn id="505" idx="6"/>
            <a:endCxn id="508" idx="2"/>
          </p:cNvCxnSpPr>
          <p:nvPr/>
        </p:nvCxnSpPr>
        <p:spPr>
          <a:xfrm>
            <a:off x="12931926" y="2172185"/>
            <a:ext cx="8300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xmlns="" id="{7F6149C6-46CC-FFC5-5FC6-358FD8008641}"/>
              </a:ext>
            </a:extLst>
          </p:cNvPr>
          <p:cNvCxnSpPr>
            <a:cxnSpLocks/>
            <a:stCxn id="508" idx="6"/>
            <a:endCxn id="511" idx="2"/>
          </p:cNvCxnSpPr>
          <p:nvPr/>
        </p:nvCxnSpPr>
        <p:spPr>
          <a:xfrm>
            <a:off x="14856185" y="2172185"/>
            <a:ext cx="83037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4" name="Straight Arrow Connector 523">
            <a:extLst>
              <a:ext uri="{FF2B5EF4-FFF2-40B4-BE49-F238E27FC236}">
                <a16:creationId xmlns:a16="http://schemas.microsoft.com/office/drawing/2014/main" xmlns="" id="{92C6F791-CAD1-092D-7C2B-2CCBC1E544F8}"/>
              </a:ext>
            </a:extLst>
          </p:cNvPr>
          <p:cNvCxnSpPr>
            <a:cxnSpLocks/>
            <a:stCxn id="511" idx="6"/>
            <a:endCxn id="514" idx="2"/>
          </p:cNvCxnSpPr>
          <p:nvPr/>
        </p:nvCxnSpPr>
        <p:spPr>
          <a:xfrm flipV="1">
            <a:off x="16780749" y="2171664"/>
            <a:ext cx="787669"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xmlns="" id="{4CC74DA0-FDB9-4286-23F4-19A532DEFF41}"/>
              </a:ext>
            </a:extLst>
          </p:cNvPr>
          <p:cNvCxnSpPr>
            <a:cxnSpLocks/>
            <a:stCxn id="514" idx="6"/>
            <a:endCxn id="517" idx="2"/>
          </p:cNvCxnSpPr>
          <p:nvPr/>
        </p:nvCxnSpPr>
        <p:spPr>
          <a:xfrm>
            <a:off x="18682232" y="2171664"/>
            <a:ext cx="802053" cy="5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6" name="Oval 525">
            <a:extLst>
              <a:ext uri="{FF2B5EF4-FFF2-40B4-BE49-F238E27FC236}">
                <a16:creationId xmlns:a16="http://schemas.microsoft.com/office/drawing/2014/main" xmlns="" id="{1FB6C40F-8516-480B-577B-04FFAEB76BBE}"/>
              </a:ext>
            </a:extLst>
          </p:cNvPr>
          <p:cNvSpPr/>
          <p:nvPr/>
        </p:nvSpPr>
        <p:spPr>
          <a:xfrm>
            <a:off x="21444323" y="1625093"/>
            <a:ext cx="1094187" cy="1094183"/>
          </a:xfrm>
          <a:prstGeom prst="ellipse">
            <a:avLst/>
          </a:prstGeom>
          <a:solidFill>
            <a:schemeClr val="tx1">
              <a:lumMod val="95000"/>
            </a:schemeClr>
          </a:solidFill>
          <a:ln>
            <a:noFill/>
          </a:ln>
          <a:effectLst>
            <a:outerShdw blurRad="101600" sx="102000" sy="102000" algn="ctr" rotWithShape="0">
              <a:schemeClr val="bg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7" name="Oval 526">
            <a:extLst>
              <a:ext uri="{FF2B5EF4-FFF2-40B4-BE49-F238E27FC236}">
                <a16:creationId xmlns:a16="http://schemas.microsoft.com/office/drawing/2014/main" xmlns="" id="{FB224E67-29B1-FF15-8E59-6786BEA84B22}"/>
              </a:ext>
            </a:extLst>
          </p:cNvPr>
          <p:cNvSpPr/>
          <p:nvPr/>
        </p:nvSpPr>
        <p:spPr>
          <a:xfrm>
            <a:off x="21497970" y="1678739"/>
            <a:ext cx="985378" cy="985378"/>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8" name="Oval 527">
            <a:extLst>
              <a:ext uri="{FF2B5EF4-FFF2-40B4-BE49-F238E27FC236}">
                <a16:creationId xmlns:a16="http://schemas.microsoft.com/office/drawing/2014/main" xmlns="" id="{D97EC613-4324-13AF-87D3-4B508B545F9A}"/>
              </a:ext>
            </a:extLst>
          </p:cNvPr>
          <p:cNvSpPr/>
          <p:nvPr/>
        </p:nvSpPr>
        <p:spPr>
          <a:xfrm>
            <a:off x="21541601" y="1722370"/>
            <a:ext cx="896884" cy="89688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9" name="Straight Arrow Connector 528">
            <a:extLst>
              <a:ext uri="{FF2B5EF4-FFF2-40B4-BE49-F238E27FC236}">
                <a16:creationId xmlns:a16="http://schemas.microsoft.com/office/drawing/2014/main" xmlns="" id="{096D847D-E48C-3EB0-47EF-C650AFD95009}"/>
              </a:ext>
            </a:extLst>
          </p:cNvPr>
          <p:cNvCxnSpPr>
            <a:cxnSpLocks/>
            <a:stCxn id="517" idx="6"/>
            <a:endCxn id="526" idx="2"/>
          </p:cNvCxnSpPr>
          <p:nvPr/>
        </p:nvCxnSpPr>
        <p:spPr>
          <a:xfrm>
            <a:off x="20578472" y="2172185"/>
            <a:ext cx="8658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0" name="Graphic 3">
            <a:extLst>
              <a:ext uri="{FF2B5EF4-FFF2-40B4-BE49-F238E27FC236}">
                <a16:creationId xmlns:a16="http://schemas.microsoft.com/office/drawing/2014/main" xmlns="" id="{26B759A4-8444-60DF-541B-5EDC181F46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04316" y="1903168"/>
            <a:ext cx="530183" cy="530183"/>
          </a:xfrm>
          <a:prstGeom prst="rect">
            <a:avLst/>
          </a:prstGeom>
        </p:spPr>
      </p:pic>
      <p:pic>
        <p:nvPicPr>
          <p:cNvPr id="531" name="Graphic 8">
            <a:extLst>
              <a:ext uri="{FF2B5EF4-FFF2-40B4-BE49-F238E27FC236}">
                <a16:creationId xmlns:a16="http://schemas.microsoft.com/office/drawing/2014/main" xmlns="" id="{DB687524-EB96-39A7-3198-DAAB8E6C358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12925" y="1870675"/>
            <a:ext cx="596088" cy="596088"/>
          </a:xfrm>
          <a:prstGeom prst="rect">
            <a:avLst/>
          </a:prstGeom>
        </p:spPr>
      </p:pic>
      <p:pic>
        <p:nvPicPr>
          <p:cNvPr id="532" name="Graphic 10">
            <a:extLst>
              <a:ext uri="{FF2B5EF4-FFF2-40B4-BE49-F238E27FC236}">
                <a16:creationId xmlns:a16="http://schemas.microsoft.com/office/drawing/2014/main" xmlns="" id="{79DEFF13-FF99-2D8E-1A20-EFD789D74AD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942906" y="1877998"/>
            <a:ext cx="581240" cy="581236"/>
          </a:xfrm>
          <a:prstGeom prst="rect">
            <a:avLst/>
          </a:prstGeom>
        </p:spPr>
      </p:pic>
      <p:pic>
        <p:nvPicPr>
          <p:cNvPr id="533" name="Graphic 12">
            <a:extLst>
              <a:ext uri="{FF2B5EF4-FFF2-40B4-BE49-F238E27FC236}">
                <a16:creationId xmlns:a16="http://schemas.microsoft.com/office/drawing/2014/main" xmlns="" id="{51958F2A-CCE7-65B6-C340-A11D4341D27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822736" y="1861602"/>
            <a:ext cx="613484" cy="613480"/>
          </a:xfrm>
          <a:prstGeom prst="rect">
            <a:avLst/>
          </a:prstGeom>
        </p:spPr>
      </p:pic>
      <p:pic>
        <p:nvPicPr>
          <p:cNvPr id="534" name="Graphic 1127">
            <a:extLst>
              <a:ext uri="{FF2B5EF4-FFF2-40B4-BE49-F238E27FC236}">
                <a16:creationId xmlns:a16="http://schemas.microsoft.com/office/drawing/2014/main" xmlns="" id="{86C813C6-B115-F877-5372-90A1F1EE7C5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9780470" y="1918596"/>
            <a:ext cx="498891" cy="498891"/>
          </a:xfrm>
          <a:prstGeom prst="rect">
            <a:avLst/>
          </a:prstGeom>
        </p:spPr>
      </p:pic>
      <p:pic>
        <p:nvPicPr>
          <p:cNvPr id="535" name="Graphic 1129">
            <a:extLst>
              <a:ext uri="{FF2B5EF4-FFF2-40B4-BE49-F238E27FC236}">
                <a16:creationId xmlns:a16="http://schemas.microsoft.com/office/drawing/2014/main" xmlns="" id="{B051C031-2D6A-C468-A938-E15FC5D8AC6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719275" y="1896022"/>
            <a:ext cx="544675" cy="544675"/>
          </a:xfrm>
          <a:prstGeom prst="rect">
            <a:avLst/>
          </a:prstGeom>
        </p:spPr>
      </p:pic>
      <p:sp>
        <p:nvSpPr>
          <p:cNvPr id="536" name="TextBox 535">
            <a:extLst>
              <a:ext uri="{FF2B5EF4-FFF2-40B4-BE49-F238E27FC236}">
                <a16:creationId xmlns:a16="http://schemas.microsoft.com/office/drawing/2014/main" xmlns="" id="{A6B4DC35-1B9F-20AD-00F1-301F073C94B1}"/>
              </a:ext>
            </a:extLst>
          </p:cNvPr>
          <p:cNvSpPr txBox="1"/>
          <p:nvPr/>
        </p:nvSpPr>
        <p:spPr>
          <a:xfrm>
            <a:off x="11760132" y="2745878"/>
            <a:ext cx="1210586" cy="830997"/>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Business Requirement</a:t>
            </a:r>
          </a:p>
        </p:txBody>
      </p:sp>
      <p:sp>
        <p:nvSpPr>
          <p:cNvPr id="537" name="TextBox 536">
            <a:extLst>
              <a:ext uri="{FF2B5EF4-FFF2-40B4-BE49-F238E27FC236}">
                <a16:creationId xmlns:a16="http://schemas.microsoft.com/office/drawing/2014/main" xmlns="" id="{0E7CE7C6-9E0B-82AC-D536-AF09477B83E9}"/>
              </a:ext>
            </a:extLst>
          </p:cNvPr>
          <p:cNvSpPr txBox="1"/>
          <p:nvPr/>
        </p:nvSpPr>
        <p:spPr>
          <a:xfrm>
            <a:off x="13748896" y="2745878"/>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Assign PM &amp; Priority</a:t>
            </a:r>
          </a:p>
        </p:txBody>
      </p:sp>
      <p:sp>
        <p:nvSpPr>
          <p:cNvPr id="538" name="TextBox 537">
            <a:extLst>
              <a:ext uri="{FF2B5EF4-FFF2-40B4-BE49-F238E27FC236}">
                <a16:creationId xmlns:a16="http://schemas.microsoft.com/office/drawing/2014/main" xmlns="" id="{96E2BB10-A123-355E-D1FC-A3E562D17EAE}"/>
              </a:ext>
            </a:extLst>
          </p:cNvPr>
          <p:cNvSpPr txBox="1"/>
          <p:nvPr/>
        </p:nvSpPr>
        <p:spPr>
          <a:xfrm>
            <a:off x="15629375" y="2819701"/>
            <a:ext cx="1291983"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Development</a:t>
            </a:r>
          </a:p>
        </p:txBody>
      </p:sp>
      <p:sp>
        <p:nvSpPr>
          <p:cNvPr id="539" name="TextBox 538">
            <a:extLst>
              <a:ext uri="{FF2B5EF4-FFF2-40B4-BE49-F238E27FC236}">
                <a16:creationId xmlns:a16="http://schemas.microsoft.com/office/drawing/2014/main" xmlns="" id="{A1035ED2-C80F-1884-1290-9F0653043D10}"/>
              </a:ext>
            </a:extLst>
          </p:cNvPr>
          <p:cNvSpPr txBox="1"/>
          <p:nvPr/>
        </p:nvSpPr>
        <p:spPr>
          <a:xfrm>
            <a:off x="17422018"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QA</a:t>
            </a:r>
          </a:p>
        </p:txBody>
      </p:sp>
      <p:sp>
        <p:nvSpPr>
          <p:cNvPr id="540" name="TextBox 539">
            <a:extLst>
              <a:ext uri="{FF2B5EF4-FFF2-40B4-BE49-F238E27FC236}">
                <a16:creationId xmlns:a16="http://schemas.microsoft.com/office/drawing/2014/main" xmlns="" id="{997526EB-4E40-E17F-F606-B42CE83A8C7D}"/>
              </a:ext>
            </a:extLst>
          </p:cNvPr>
          <p:cNvSpPr txBox="1"/>
          <p:nvPr/>
        </p:nvSpPr>
        <p:spPr>
          <a:xfrm>
            <a:off x="19484764" y="2819701"/>
            <a:ext cx="1210586" cy="338554"/>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UAT</a:t>
            </a:r>
          </a:p>
        </p:txBody>
      </p:sp>
      <p:sp>
        <p:nvSpPr>
          <p:cNvPr id="541" name="TextBox 540">
            <a:extLst>
              <a:ext uri="{FF2B5EF4-FFF2-40B4-BE49-F238E27FC236}">
                <a16:creationId xmlns:a16="http://schemas.microsoft.com/office/drawing/2014/main" xmlns="" id="{909CA64C-32F1-5DC4-4294-D6102B8554F9}"/>
              </a:ext>
            </a:extLst>
          </p:cNvPr>
          <p:cNvSpPr txBox="1"/>
          <p:nvPr/>
        </p:nvSpPr>
        <p:spPr>
          <a:xfrm>
            <a:off x="21441680" y="2819701"/>
            <a:ext cx="1210586" cy="584775"/>
          </a:xfrm>
          <a:prstGeom prst="rect">
            <a:avLst/>
          </a:prstGeom>
          <a:noFill/>
        </p:spPr>
        <p:txBody>
          <a:bodyPr wrap="square" rtlCol="0">
            <a:spAutoFit/>
          </a:bodyPr>
          <a:lstStyle/>
          <a:p>
            <a:pPr algn="ctr">
              <a:lnSpc>
                <a:spcPct val="100000"/>
              </a:lnSpc>
            </a:pPr>
            <a:r>
              <a:rPr lang="en-US" sz="1600" b="1" dirty="0">
                <a:solidFill>
                  <a:srgbClr val="C70039"/>
                </a:solidFill>
                <a:latin typeface="Calibri" panose="020F0502020204030204" pitchFamily="34" charset="0"/>
                <a:cs typeface="Calibri" panose="020F0502020204030204" pitchFamily="34" charset="0"/>
              </a:rPr>
              <a:t>Request </a:t>
            </a:r>
            <a:r>
              <a:rPr lang="en-US" sz="1600" b="1" dirty="0" smtClean="0">
                <a:solidFill>
                  <a:srgbClr val="C70039"/>
                </a:solidFill>
                <a:latin typeface="Calibri" panose="020F0502020204030204" pitchFamily="34" charset="0"/>
                <a:cs typeface="Calibri" panose="020F0502020204030204" pitchFamily="34" charset="0"/>
              </a:rPr>
              <a:t>Closure</a:t>
            </a:r>
            <a:endParaRPr lang="en-US" sz="1600" b="1" dirty="0">
              <a:solidFill>
                <a:srgbClr val="C70039"/>
              </a:solidFill>
              <a:latin typeface="Calibri" panose="020F0502020204030204" pitchFamily="34" charset="0"/>
              <a:cs typeface="Calibri" panose="020F0502020204030204" pitchFamily="34" charset="0"/>
            </a:endParaRPr>
          </a:p>
        </p:txBody>
      </p:sp>
      <p:cxnSp>
        <p:nvCxnSpPr>
          <p:cNvPr id="18" name="Connector: Curved 1158">
            <a:extLst>
              <a:ext uri="{FF2B5EF4-FFF2-40B4-BE49-F238E27FC236}">
                <a16:creationId xmlns:a16="http://schemas.microsoft.com/office/drawing/2014/main" xmlns="" id="{5CB36F84-F5EC-3E0E-AB52-8F7226939850}"/>
              </a:ext>
            </a:extLst>
          </p:cNvPr>
          <p:cNvCxnSpPr>
            <a:cxnSpLocks/>
            <a:stCxn id="313" idx="6"/>
            <a:endCxn id="520" idx="1"/>
          </p:cNvCxnSpPr>
          <p:nvPr/>
        </p:nvCxnSpPr>
        <p:spPr>
          <a:xfrm flipV="1">
            <a:off x="3110165" y="2185783"/>
            <a:ext cx="2341152" cy="5347387"/>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pic>
        <p:nvPicPr>
          <p:cNvPr id="725" name="Picture 724">
            <a:extLst>
              <a:ext uri="{FF2B5EF4-FFF2-40B4-BE49-F238E27FC236}">
                <a16:creationId xmlns:a16="http://schemas.microsoft.com/office/drawing/2014/main" xmlns="" id="{FC69C397-C0A9-51F2-BA94-97AE3360C9C6}"/>
              </a:ext>
            </a:extLst>
          </p:cNvPr>
          <p:cNvPicPr>
            <a:picLocks noChangeAspect="1"/>
          </p:cNvPicPr>
          <p:nvPr/>
        </p:nvPicPr>
        <p:blipFill>
          <a:blip r:embed="rId13"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1193" y="7074766"/>
            <a:ext cx="1899967" cy="892644"/>
          </a:xfrm>
          <a:prstGeom prst="rect">
            <a:avLst/>
          </a:prstGeom>
        </p:spPr>
      </p:pic>
      <p:sp>
        <p:nvSpPr>
          <p:cNvPr id="737" name="Oval 736">
            <a:extLst>
              <a:ext uri="{FF2B5EF4-FFF2-40B4-BE49-F238E27FC236}">
                <a16:creationId xmlns:a16="http://schemas.microsoft.com/office/drawing/2014/main" xmlns="" id="{082F2BA3-03B3-7213-BC72-BA2265040482}"/>
              </a:ext>
            </a:extLst>
          </p:cNvPr>
          <p:cNvSpPr/>
          <p:nvPr/>
        </p:nvSpPr>
        <p:spPr>
          <a:xfrm>
            <a:off x="5777292" y="9646302"/>
            <a:ext cx="1120200" cy="11202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8" name="Oval 737">
            <a:extLst>
              <a:ext uri="{FF2B5EF4-FFF2-40B4-BE49-F238E27FC236}">
                <a16:creationId xmlns:a16="http://schemas.microsoft.com/office/drawing/2014/main" xmlns="" id="{92CD8B2B-1E08-A0AE-79DD-12D35DBC22BF}"/>
              </a:ext>
            </a:extLst>
          </p:cNvPr>
          <p:cNvSpPr/>
          <p:nvPr/>
        </p:nvSpPr>
        <p:spPr>
          <a:xfrm>
            <a:off x="5827593" y="9696603"/>
            <a:ext cx="1019598" cy="101959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8" name="TextBox 417">
            <a:extLst>
              <a:ext uri="{FF2B5EF4-FFF2-40B4-BE49-F238E27FC236}">
                <a16:creationId xmlns:a16="http://schemas.microsoft.com/office/drawing/2014/main" xmlns="" id="{8DF5A09A-DEEA-9BC6-3086-ACAAD032D6C9}"/>
              </a:ext>
            </a:extLst>
          </p:cNvPr>
          <p:cNvSpPr txBox="1"/>
          <p:nvPr/>
        </p:nvSpPr>
        <p:spPr>
          <a:xfrm>
            <a:off x="5667160" y="9994922"/>
            <a:ext cx="1366224" cy="364587"/>
          </a:xfrm>
          <a:prstGeom prst="rect">
            <a:avLst/>
          </a:prstGeom>
          <a:noFill/>
        </p:spPr>
        <p:txBody>
          <a:bodyPr wrap="square" rtlCol="0">
            <a:spAutoFit/>
          </a:bodyPr>
          <a:lstStyle/>
          <a:p>
            <a:pPr algn="ctr"/>
            <a:r>
              <a:rPr lang="en-US" sz="1600" b="1" dirty="0">
                <a:solidFill>
                  <a:srgbClr val="00B0F0"/>
                </a:solidFill>
                <a:latin typeface="Montserrat" pitchFamily="2" charset="0"/>
              </a:rPr>
              <a:t>CSRM</a:t>
            </a:r>
          </a:p>
        </p:txBody>
      </p:sp>
      <p:cxnSp>
        <p:nvCxnSpPr>
          <p:cNvPr id="240" name="Connector: Elbow 1283">
            <a:extLst>
              <a:ext uri="{FF2B5EF4-FFF2-40B4-BE49-F238E27FC236}">
                <a16:creationId xmlns:a16="http://schemas.microsoft.com/office/drawing/2014/main" xmlns="" id="{A35F7C94-AFC0-092E-CDC9-6A1C38D1C16A}"/>
              </a:ext>
            </a:extLst>
          </p:cNvPr>
          <p:cNvCxnSpPr>
            <a:cxnSpLocks/>
            <a:stCxn id="526" idx="6"/>
            <a:endCxn id="377" idx="3"/>
          </p:cNvCxnSpPr>
          <p:nvPr/>
        </p:nvCxnSpPr>
        <p:spPr>
          <a:xfrm>
            <a:off x="22538510" y="2172185"/>
            <a:ext cx="525986" cy="8451621"/>
          </a:xfrm>
          <a:prstGeom prst="bentConnector3">
            <a:avLst>
              <a:gd name="adj1" fmla="val 14346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Rechteck"/>
          <p:cNvSpPr/>
          <p:nvPr/>
        </p:nvSpPr>
        <p:spPr>
          <a:xfrm>
            <a:off x="23629787" y="-936"/>
            <a:ext cx="7369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grpSp>
        <p:nvGrpSpPr>
          <p:cNvPr id="241" name="Group 240"/>
          <p:cNvGrpSpPr/>
          <p:nvPr/>
        </p:nvGrpSpPr>
        <p:grpSpPr>
          <a:xfrm>
            <a:off x="-747842" y="-14636"/>
            <a:ext cx="9116238" cy="1469360"/>
            <a:chOff x="-747842" y="-14636"/>
            <a:chExt cx="9116238" cy="1469360"/>
          </a:xfrm>
        </p:grpSpPr>
        <p:sp>
          <p:nvSpPr>
            <p:cNvPr id="242" name="Parallelogram 24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3" name="Parallelogram 242"/>
            <p:cNvSpPr/>
            <p:nvPr/>
          </p:nvSpPr>
          <p:spPr>
            <a:xfrm>
              <a:off x="385316" y="2495"/>
              <a:ext cx="798308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44" name="Project Overview…"/>
          <p:cNvSpPr txBox="1"/>
          <p:nvPr/>
        </p:nvSpPr>
        <p:spPr>
          <a:xfrm>
            <a:off x="1466804" y="350453"/>
            <a:ext cx="9009053"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NEW PROCESS</a:t>
            </a:r>
            <a:endParaRPr sz="6600" b="1" dirty="0">
              <a:solidFill>
                <a:schemeClr val="tx1"/>
              </a:solidFill>
              <a:latin typeface="Calibri" panose="020F0502020204030204" pitchFamily="34" charset="0"/>
              <a:cs typeface="Calibri" panose="020F0502020204030204" pitchFamily="34" charset="0"/>
            </a:endParaRPr>
          </a:p>
        </p:txBody>
      </p:sp>
      <p:grpSp>
        <p:nvGrpSpPr>
          <p:cNvPr id="245" name="Group 244"/>
          <p:cNvGrpSpPr/>
          <p:nvPr/>
        </p:nvGrpSpPr>
        <p:grpSpPr>
          <a:xfrm>
            <a:off x="6987463" y="215497"/>
            <a:ext cx="1805929" cy="1684394"/>
            <a:chOff x="6815975" y="215497"/>
            <a:chExt cx="1805929" cy="1684394"/>
          </a:xfrm>
        </p:grpSpPr>
        <p:sp>
          <p:nvSpPr>
            <p:cNvPr id="246" name="Parallelogram 245"/>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7" name="Parallelogram 246"/>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8" name="Parallelogram 247"/>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pic>
        <p:nvPicPr>
          <p:cNvPr id="249" name="Picture 24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754128" y="98234"/>
            <a:ext cx="2591783" cy="1084428"/>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410"/>
                                        </p:tgtEl>
                                        <p:attrNameLst>
                                          <p:attrName>style.visibility</p:attrName>
                                        </p:attrNameLst>
                                      </p:cBhvr>
                                      <p:to>
                                        <p:strVal val="visible"/>
                                      </p:to>
                                    </p:set>
                                    <p:animEffect transition="in" filter="wipe(left)">
                                      <p:cBhvr>
                                        <p:cTn id="7" dur="500"/>
                                        <p:tgtEl>
                                          <p:spTgt spid="410"/>
                                        </p:tgtEl>
                                      </p:cBhvr>
                                    </p:animEffect>
                                  </p:childTnLst>
                                </p:cTn>
                              </p:par>
                              <p:par>
                                <p:cTn id="8" presetID="22" presetClass="entr" presetSubtype="8" fill="hold" nodeType="with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par>
                                <p:cTn id="11" presetID="22" presetClass="entr" presetSubtype="8" fill="hold" nodeType="withEffect">
                                  <p:stCondLst>
                                    <p:cond delay="250"/>
                                  </p:stCondLst>
                                  <p:childTnLst>
                                    <p:set>
                                      <p:cBhvr>
                                        <p:cTn id="12" dur="1" fill="hold">
                                          <p:stCondLst>
                                            <p:cond delay="0"/>
                                          </p:stCondLst>
                                        </p:cTn>
                                        <p:tgtEl>
                                          <p:spTgt spid="414"/>
                                        </p:tgtEl>
                                        <p:attrNameLst>
                                          <p:attrName>style.visibility</p:attrName>
                                        </p:attrNameLst>
                                      </p:cBhvr>
                                      <p:to>
                                        <p:strVal val="visible"/>
                                      </p:to>
                                    </p:set>
                                    <p:animEffect transition="in" filter="wipe(left)">
                                      <p:cBhvr>
                                        <p:cTn id="13" dur="500"/>
                                        <p:tgtEl>
                                          <p:spTgt spid="414"/>
                                        </p:tgtEl>
                                      </p:cBhvr>
                                    </p:animEffect>
                                  </p:childTnLst>
                                </p:cTn>
                              </p:par>
                              <p:par>
                                <p:cTn id="14" presetID="22" presetClass="entr" presetSubtype="8" fill="hold" nodeType="withEffect">
                                  <p:stCondLst>
                                    <p:cond delay="250"/>
                                  </p:stCondLst>
                                  <p:childTnLst>
                                    <p:set>
                                      <p:cBhvr>
                                        <p:cTn id="15" dur="1" fill="hold">
                                          <p:stCondLst>
                                            <p:cond delay="0"/>
                                          </p:stCondLst>
                                        </p:cTn>
                                        <p:tgtEl>
                                          <p:spTgt spid="415"/>
                                        </p:tgtEl>
                                        <p:attrNameLst>
                                          <p:attrName>style.visibility</p:attrName>
                                        </p:attrNameLst>
                                      </p:cBhvr>
                                      <p:to>
                                        <p:strVal val="visible"/>
                                      </p:to>
                                    </p:set>
                                    <p:animEffect transition="in" filter="wipe(left)">
                                      <p:cBhvr>
                                        <p:cTn id="16" dur="500"/>
                                        <p:tgtEl>
                                          <p:spTgt spid="415"/>
                                        </p:tgtEl>
                                      </p:cBhvr>
                                    </p:animEffect>
                                  </p:childTnLst>
                                </p:cTn>
                              </p:par>
                              <p:par>
                                <p:cTn id="17" presetID="22" presetClass="entr" presetSubtype="8" fill="hold" nodeType="withEffect">
                                  <p:stCondLst>
                                    <p:cond delay="250"/>
                                  </p:stCondLst>
                                  <p:childTnLst>
                                    <p:set>
                                      <p:cBhvr>
                                        <p:cTn id="18" dur="1" fill="hold">
                                          <p:stCondLst>
                                            <p:cond delay="0"/>
                                          </p:stCondLst>
                                        </p:cTn>
                                        <p:tgtEl>
                                          <p:spTgt spid="416"/>
                                        </p:tgtEl>
                                        <p:attrNameLst>
                                          <p:attrName>style.visibility</p:attrName>
                                        </p:attrNameLst>
                                      </p:cBhvr>
                                      <p:to>
                                        <p:strVal val="visible"/>
                                      </p:to>
                                    </p:set>
                                    <p:animEffect transition="in" filter="wipe(left)">
                                      <p:cBhvr>
                                        <p:cTn id="19" dur="500"/>
                                        <p:tgtEl>
                                          <p:spTgt spid="416"/>
                                        </p:tgtEl>
                                      </p:cBhvr>
                                    </p:animEffect>
                                  </p:childTnLst>
                                </p:cTn>
                              </p:par>
                              <p:par>
                                <p:cTn id="20" presetID="22" presetClass="entr" presetSubtype="8" fill="hold" nodeType="withEffect">
                                  <p:stCondLst>
                                    <p:cond delay="250"/>
                                  </p:stCondLst>
                                  <p:childTnLst>
                                    <p:set>
                                      <p:cBhvr>
                                        <p:cTn id="21" dur="1" fill="hold">
                                          <p:stCondLst>
                                            <p:cond delay="0"/>
                                          </p:stCondLst>
                                        </p:cTn>
                                        <p:tgtEl>
                                          <p:spTgt spid="521"/>
                                        </p:tgtEl>
                                        <p:attrNameLst>
                                          <p:attrName>style.visibility</p:attrName>
                                        </p:attrNameLst>
                                      </p:cBhvr>
                                      <p:to>
                                        <p:strVal val="visible"/>
                                      </p:to>
                                    </p:set>
                                    <p:animEffect transition="in" filter="wipe(left)">
                                      <p:cBhvr>
                                        <p:cTn id="22" dur="500"/>
                                        <p:tgtEl>
                                          <p:spTgt spid="521"/>
                                        </p:tgtEl>
                                      </p:cBhvr>
                                    </p:animEffect>
                                  </p:childTnLst>
                                </p:cTn>
                              </p:par>
                              <p:par>
                                <p:cTn id="23" presetID="22" presetClass="entr" presetSubtype="8" fill="hold" nodeType="withEffect">
                                  <p:stCondLst>
                                    <p:cond delay="250"/>
                                  </p:stCondLst>
                                  <p:childTnLst>
                                    <p:set>
                                      <p:cBhvr>
                                        <p:cTn id="24" dur="1" fill="hold">
                                          <p:stCondLst>
                                            <p:cond delay="0"/>
                                          </p:stCondLst>
                                        </p:cTn>
                                        <p:tgtEl>
                                          <p:spTgt spid="421"/>
                                        </p:tgtEl>
                                        <p:attrNameLst>
                                          <p:attrName>style.visibility</p:attrName>
                                        </p:attrNameLst>
                                      </p:cBhvr>
                                      <p:to>
                                        <p:strVal val="visible"/>
                                      </p:to>
                                    </p:set>
                                    <p:animEffect transition="in" filter="wipe(left)">
                                      <p:cBhvr>
                                        <p:cTn id="25" dur="500"/>
                                        <p:tgtEl>
                                          <p:spTgt spid="421"/>
                                        </p:tgtEl>
                                      </p:cBhvr>
                                    </p:animEffect>
                                  </p:childTnLst>
                                </p:cTn>
                              </p:par>
                              <p:par>
                                <p:cTn id="26" presetID="22" presetClass="entr" presetSubtype="8" fill="hold" nodeType="withEffect">
                                  <p:stCondLst>
                                    <p:cond delay="250"/>
                                  </p:stCondLst>
                                  <p:childTnLst>
                                    <p:set>
                                      <p:cBhvr>
                                        <p:cTn id="27" dur="1" fill="hold">
                                          <p:stCondLst>
                                            <p:cond delay="0"/>
                                          </p:stCondLst>
                                        </p:cTn>
                                        <p:tgtEl>
                                          <p:spTgt spid="481"/>
                                        </p:tgtEl>
                                        <p:attrNameLst>
                                          <p:attrName>style.visibility</p:attrName>
                                        </p:attrNameLst>
                                      </p:cBhvr>
                                      <p:to>
                                        <p:strVal val="visible"/>
                                      </p:to>
                                    </p:set>
                                    <p:animEffect transition="in" filter="wipe(left)">
                                      <p:cBhvr>
                                        <p:cTn id="28" dur="500"/>
                                        <p:tgtEl>
                                          <p:spTgt spid="481"/>
                                        </p:tgtEl>
                                      </p:cBhvr>
                                    </p:animEffect>
                                  </p:childTnLst>
                                </p:cTn>
                              </p:par>
                              <p:par>
                                <p:cTn id="29" presetID="22" presetClass="entr" presetSubtype="8" fill="hold" nodeType="withEffect">
                                  <p:stCondLst>
                                    <p:cond delay="250"/>
                                  </p:stCondLst>
                                  <p:childTnLst>
                                    <p:set>
                                      <p:cBhvr>
                                        <p:cTn id="30" dur="1" fill="hold">
                                          <p:stCondLst>
                                            <p:cond delay="0"/>
                                          </p:stCondLst>
                                        </p:cTn>
                                        <p:tgtEl>
                                          <p:spTgt spid="432"/>
                                        </p:tgtEl>
                                        <p:attrNameLst>
                                          <p:attrName>style.visibility</p:attrName>
                                        </p:attrNameLst>
                                      </p:cBhvr>
                                      <p:to>
                                        <p:strVal val="visible"/>
                                      </p:to>
                                    </p:set>
                                    <p:animEffect transition="in" filter="wipe(left)">
                                      <p:cBhvr>
                                        <p:cTn id="31" dur="500"/>
                                        <p:tgtEl>
                                          <p:spTgt spid="432"/>
                                        </p:tgtEl>
                                      </p:cBhvr>
                                    </p:animEffect>
                                  </p:childTnLst>
                                </p:cTn>
                              </p:par>
                              <p:par>
                                <p:cTn id="32" presetID="22" presetClass="entr" presetSubtype="8" fill="hold" nodeType="withEffect">
                                  <p:stCondLst>
                                    <p:cond delay="250"/>
                                  </p:stCondLst>
                                  <p:childTnLst>
                                    <p:set>
                                      <p:cBhvr>
                                        <p:cTn id="33" dur="1" fill="hold">
                                          <p:stCondLst>
                                            <p:cond delay="0"/>
                                          </p:stCondLst>
                                        </p:cTn>
                                        <p:tgtEl>
                                          <p:spTgt spid="433"/>
                                        </p:tgtEl>
                                        <p:attrNameLst>
                                          <p:attrName>style.visibility</p:attrName>
                                        </p:attrNameLst>
                                      </p:cBhvr>
                                      <p:to>
                                        <p:strVal val="visible"/>
                                      </p:to>
                                    </p:set>
                                    <p:animEffect transition="in" filter="wipe(left)">
                                      <p:cBhvr>
                                        <p:cTn id="34" dur="500"/>
                                        <p:tgtEl>
                                          <p:spTgt spid="433"/>
                                        </p:tgtEl>
                                      </p:cBhvr>
                                    </p:animEffect>
                                  </p:childTnLst>
                                </p:cTn>
                              </p:par>
                              <p:par>
                                <p:cTn id="35" presetID="22" presetClass="entr" presetSubtype="8" fill="hold" nodeType="withEffect">
                                  <p:stCondLst>
                                    <p:cond delay="250"/>
                                  </p:stCondLst>
                                  <p:childTnLst>
                                    <p:set>
                                      <p:cBhvr>
                                        <p:cTn id="36" dur="1" fill="hold">
                                          <p:stCondLst>
                                            <p:cond delay="0"/>
                                          </p:stCondLst>
                                        </p:cTn>
                                        <p:tgtEl>
                                          <p:spTgt spid="438"/>
                                        </p:tgtEl>
                                        <p:attrNameLst>
                                          <p:attrName>style.visibility</p:attrName>
                                        </p:attrNameLst>
                                      </p:cBhvr>
                                      <p:to>
                                        <p:strVal val="visible"/>
                                      </p:to>
                                    </p:set>
                                    <p:animEffect transition="in" filter="wipe(left)">
                                      <p:cBhvr>
                                        <p:cTn id="37" dur="500"/>
                                        <p:tgtEl>
                                          <p:spTgt spid="438"/>
                                        </p:tgtEl>
                                      </p:cBhvr>
                                    </p:animEffect>
                                  </p:childTnLst>
                                </p:cTn>
                              </p:par>
                              <p:par>
                                <p:cTn id="38" presetID="22" presetClass="entr" presetSubtype="8" fill="hold" nodeType="withEffect">
                                  <p:stCondLst>
                                    <p:cond delay="250"/>
                                  </p:stCondLst>
                                  <p:childTnLst>
                                    <p:set>
                                      <p:cBhvr>
                                        <p:cTn id="39" dur="1" fill="hold">
                                          <p:stCondLst>
                                            <p:cond delay="0"/>
                                          </p:stCondLst>
                                        </p:cTn>
                                        <p:tgtEl>
                                          <p:spTgt spid="437"/>
                                        </p:tgtEl>
                                        <p:attrNameLst>
                                          <p:attrName>style.visibility</p:attrName>
                                        </p:attrNameLst>
                                      </p:cBhvr>
                                      <p:to>
                                        <p:strVal val="visible"/>
                                      </p:to>
                                    </p:set>
                                    <p:animEffect transition="in" filter="wipe(left)">
                                      <p:cBhvr>
                                        <p:cTn id="40" dur="500"/>
                                        <p:tgtEl>
                                          <p:spTgt spid="437"/>
                                        </p:tgtEl>
                                      </p:cBhvr>
                                    </p:animEffect>
                                  </p:childTnLst>
                                </p:cTn>
                              </p:par>
                              <p:par>
                                <p:cTn id="41" presetID="22" presetClass="entr" presetSubtype="8" fill="hold" nodeType="withEffect">
                                  <p:stCondLst>
                                    <p:cond delay="250"/>
                                  </p:stCondLst>
                                  <p:childTnLst>
                                    <p:set>
                                      <p:cBhvr>
                                        <p:cTn id="42" dur="1" fill="hold">
                                          <p:stCondLst>
                                            <p:cond delay="0"/>
                                          </p:stCondLst>
                                        </p:cTn>
                                        <p:tgtEl>
                                          <p:spTgt spid="426"/>
                                        </p:tgtEl>
                                        <p:attrNameLst>
                                          <p:attrName>style.visibility</p:attrName>
                                        </p:attrNameLst>
                                      </p:cBhvr>
                                      <p:to>
                                        <p:strVal val="visible"/>
                                      </p:to>
                                    </p:set>
                                    <p:animEffect transition="in" filter="wipe(left)">
                                      <p:cBhvr>
                                        <p:cTn id="43" dur="500"/>
                                        <p:tgtEl>
                                          <p:spTgt spid="426"/>
                                        </p:tgtEl>
                                      </p:cBhvr>
                                    </p:animEffect>
                                  </p:childTnLst>
                                </p:cTn>
                              </p:par>
                              <p:par>
                                <p:cTn id="44" presetID="22" presetClass="entr" presetSubtype="8" fill="hold" nodeType="withEffect">
                                  <p:stCondLst>
                                    <p:cond delay="250"/>
                                  </p:stCondLst>
                                  <p:childTnLst>
                                    <p:set>
                                      <p:cBhvr>
                                        <p:cTn id="45" dur="1" fill="hold">
                                          <p:stCondLst>
                                            <p:cond delay="0"/>
                                          </p:stCondLst>
                                        </p:cTn>
                                        <p:tgtEl>
                                          <p:spTgt spid="474"/>
                                        </p:tgtEl>
                                        <p:attrNameLst>
                                          <p:attrName>style.visibility</p:attrName>
                                        </p:attrNameLst>
                                      </p:cBhvr>
                                      <p:to>
                                        <p:strVal val="visible"/>
                                      </p:to>
                                    </p:set>
                                    <p:animEffect transition="in" filter="wipe(left)">
                                      <p:cBhvr>
                                        <p:cTn id="46" dur="500"/>
                                        <p:tgtEl>
                                          <p:spTgt spid="474"/>
                                        </p:tgtEl>
                                      </p:cBhvr>
                                    </p:animEffect>
                                  </p:childTnLst>
                                </p:cTn>
                              </p:par>
                              <p:par>
                                <p:cTn id="47" presetID="22" presetClass="entr" presetSubtype="8" fill="hold" nodeType="withEffect">
                                  <p:stCondLst>
                                    <p:cond delay="250"/>
                                  </p:stCondLst>
                                  <p:childTnLst>
                                    <p:set>
                                      <p:cBhvr>
                                        <p:cTn id="48" dur="1" fill="hold">
                                          <p:stCondLst>
                                            <p:cond delay="0"/>
                                          </p:stCondLst>
                                        </p:cTn>
                                        <p:tgtEl>
                                          <p:spTgt spid="422"/>
                                        </p:tgtEl>
                                        <p:attrNameLst>
                                          <p:attrName>style.visibility</p:attrName>
                                        </p:attrNameLst>
                                      </p:cBhvr>
                                      <p:to>
                                        <p:strVal val="visible"/>
                                      </p:to>
                                    </p:set>
                                    <p:animEffect transition="in" filter="wipe(left)">
                                      <p:cBhvr>
                                        <p:cTn id="49" dur="500"/>
                                        <p:tgtEl>
                                          <p:spTgt spid="422"/>
                                        </p:tgtEl>
                                      </p:cBhvr>
                                    </p:animEffect>
                                  </p:childTnLst>
                                </p:cTn>
                              </p:par>
                              <p:par>
                                <p:cTn id="50" presetID="22" presetClass="entr" presetSubtype="8" fill="hold" nodeType="withEffect">
                                  <p:stCondLst>
                                    <p:cond delay="250"/>
                                  </p:stCondLst>
                                  <p:childTnLst>
                                    <p:set>
                                      <p:cBhvr>
                                        <p:cTn id="51" dur="1" fill="hold">
                                          <p:stCondLst>
                                            <p:cond delay="0"/>
                                          </p:stCondLst>
                                        </p:cTn>
                                        <p:tgtEl>
                                          <p:spTgt spid="522"/>
                                        </p:tgtEl>
                                        <p:attrNameLst>
                                          <p:attrName>style.visibility</p:attrName>
                                        </p:attrNameLst>
                                      </p:cBhvr>
                                      <p:to>
                                        <p:strVal val="visible"/>
                                      </p:to>
                                    </p:set>
                                    <p:animEffect transition="in" filter="wipe(left)">
                                      <p:cBhvr>
                                        <p:cTn id="52" dur="500"/>
                                        <p:tgtEl>
                                          <p:spTgt spid="522"/>
                                        </p:tgtEl>
                                      </p:cBhvr>
                                    </p:animEffect>
                                  </p:childTnLst>
                                </p:cTn>
                              </p:par>
                              <p:par>
                                <p:cTn id="53" presetID="22" presetClass="entr" presetSubtype="8" fill="hold" nodeType="withEffect">
                                  <p:stCondLst>
                                    <p:cond delay="250"/>
                                  </p:stCondLst>
                                  <p:childTnLst>
                                    <p:set>
                                      <p:cBhvr>
                                        <p:cTn id="54" dur="1" fill="hold">
                                          <p:stCondLst>
                                            <p:cond delay="0"/>
                                          </p:stCondLst>
                                        </p:cTn>
                                        <p:tgtEl>
                                          <p:spTgt spid="423"/>
                                        </p:tgtEl>
                                        <p:attrNameLst>
                                          <p:attrName>style.visibility</p:attrName>
                                        </p:attrNameLst>
                                      </p:cBhvr>
                                      <p:to>
                                        <p:strVal val="visible"/>
                                      </p:to>
                                    </p:set>
                                    <p:animEffect transition="in" filter="wipe(left)">
                                      <p:cBhvr>
                                        <p:cTn id="55" dur="500"/>
                                        <p:tgtEl>
                                          <p:spTgt spid="423"/>
                                        </p:tgtEl>
                                      </p:cBhvr>
                                    </p:animEffect>
                                  </p:childTnLst>
                                </p:cTn>
                              </p:par>
                              <p:par>
                                <p:cTn id="56" presetID="22" presetClass="entr" presetSubtype="8" fill="hold" nodeType="withEffect">
                                  <p:stCondLst>
                                    <p:cond delay="250"/>
                                  </p:stCondLst>
                                  <p:childTnLst>
                                    <p:set>
                                      <p:cBhvr>
                                        <p:cTn id="57" dur="1" fill="hold">
                                          <p:stCondLst>
                                            <p:cond delay="0"/>
                                          </p:stCondLst>
                                        </p:cTn>
                                        <p:tgtEl>
                                          <p:spTgt spid="475"/>
                                        </p:tgtEl>
                                        <p:attrNameLst>
                                          <p:attrName>style.visibility</p:attrName>
                                        </p:attrNameLst>
                                      </p:cBhvr>
                                      <p:to>
                                        <p:strVal val="visible"/>
                                      </p:to>
                                    </p:set>
                                    <p:animEffect transition="in" filter="wipe(left)">
                                      <p:cBhvr>
                                        <p:cTn id="58" dur="500"/>
                                        <p:tgtEl>
                                          <p:spTgt spid="475"/>
                                        </p:tgtEl>
                                      </p:cBhvr>
                                    </p:animEffect>
                                  </p:childTnLst>
                                </p:cTn>
                              </p:par>
                              <p:par>
                                <p:cTn id="59" presetID="22" presetClass="entr" presetSubtype="8" fill="hold" nodeType="withEffect">
                                  <p:stCondLst>
                                    <p:cond delay="250"/>
                                  </p:stCondLst>
                                  <p:childTnLst>
                                    <p:set>
                                      <p:cBhvr>
                                        <p:cTn id="60" dur="1" fill="hold">
                                          <p:stCondLst>
                                            <p:cond delay="0"/>
                                          </p:stCondLst>
                                        </p:cTn>
                                        <p:tgtEl>
                                          <p:spTgt spid="427"/>
                                        </p:tgtEl>
                                        <p:attrNameLst>
                                          <p:attrName>style.visibility</p:attrName>
                                        </p:attrNameLst>
                                      </p:cBhvr>
                                      <p:to>
                                        <p:strVal val="visible"/>
                                      </p:to>
                                    </p:set>
                                    <p:animEffect transition="in" filter="wipe(left)">
                                      <p:cBhvr>
                                        <p:cTn id="61" dur="500"/>
                                        <p:tgtEl>
                                          <p:spTgt spid="427"/>
                                        </p:tgtEl>
                                      </p:cBhvr>
                                    </p:animEffect>
                                  </p:childTnLst>
                                </p:cTn>
                              </p:par>
                              <p:par>
                                <p:cTn id="62" presetID="22" presetClass="entr" presetSubtype="8" fill="hold" nodeType="withEffect">
                                  <p:stCondLst>
                                    <p:cond delay="250"/>
                                  </p:stCondLst>
                                  <p:childTnLst>
                                    <p:set>
                                      <p:cBhvr>
                                        <p:cTn id="63" dur="1" fill="hold">
                                          <p:stCondLst>
                                            <p:cond delay="0"/>
                                          </p:stCondLst>
                                        </p:cTn>
                                        <p:tgtEl>
                                          <p:spTgt spid="436"/>
                                        </p:tgtEl>
                                        <p:attrNameLst>
                                          <p:attrName>style.visibility</p:attrName>
                                        </p:attrNameLst>
                                      </p:cBhvr>
                                      <p:to>
                                        <p:strVal val="visible"/>
                                      </p:to>
                                    </p:set>
                                    <p:animEffect transition="in" filter="wipe(left)">
                                      <p:cBhvr>
                                        <p:cTn id="64" dur="500"/>
                                        <p:tgtEl>
                                          <p:spTgt spid="436"/>
                                        </p:tgtEl>
                                      </p:cBhvr>
                                    </p:animEffect>
                                  </p:childTnLst>
                                </p:cTn>
                              </p:par>
                              <p:par>
                                <p:cTn id="65" presetID="22" presetClass="entr" presetSubtype="8" fill="hold" nodeType="withEffect">
                                  <p:stCondLst>
                                    <p:cond delay="250"/>
                                  </p:stCondLst>
                                  <p:childTnLst>
                                    <p:set>
                                      <p:cBhvr>
                                        <p:cTn id="66" dur="1" fill="hold">
                                          <p:stCondLst>
                                            <p:cond delay="0"/>
                                          </p:stCondLst>
                                        </p:cTn>
                                        <p:tgtEl>
                                          <p:spTgt spid="523"/>
                                        </p:tgtEl>
                                        <p:attrNameLst>
                                          <p:attrName>style.visibility</p:attrName>
                                        </p:attrNameLst>
                                      </p:cBhvr>
                                      <p:to>
                                        <p:strVal val="visible"/>
                                      </p:to>
                                    </p:set>
                                    <p:animEffect transition="in" filter="wipe(left)">
                                      <p:cBhvr>
                                        <p:cTn id="67" dur="500"/>
                                        <p:tgtEl>
                                          <p:spTgt spid="523"/>
                                        </p:tgtEl>
                                      </p:cBhvr>
                                    </p:animEffect>
                                  </p:childTnLst>
                                </p:cTn>
                              </p:par>
                              <p:par>
                                <p:cTn id="68" presetID="22" presetClass="entr" presetSubtype="8" fill="hold" nodeType="withEffect">
                                  <p:stCondLst>
                                    <p:cond delay="250"/>
                                  </p:stCondLst>
                                  <p:childTnLst>
                                    <p:set>
                                      <p:cBhvr>
                                        <p:cTn id="69" dur="1" fill="hold">
                                          <p:stCondLst>
                                            <p:cond delay="0"/>
                                          </p:stCondLst>
                                        </p:cTn>
                                        <p:tgtEl>
                                          <p:spTgt spid="424"/>
                                        </p:tgtEl>
                                        <p:attrNameLst>
                                          <p:attrName>style.visibility</p:attrName>
                                        </p:attrNameLst>
                                      </p:cBhvr>
                                      <p:to>
                                        <p:strVal val="visible"/>
                                      </p:to>
                                    </p:set>
                                    <p:animEffect transition="in" filter="wipe(left)">
                                      <p:cBhvr>
                                        <p:cTn id="70" dur="500"/>
                                        <p:tgtEl>
                                          <p:spTgt spid="424"/>
                                        </p:tgtEl>
                                      </p:cBhvr>
                                    </p:animEffect>
                                  </p:childTnLst>
                                </p:cTn>
                              </p:par>
                              <p:par>
                                <p:cTn id="71" presetID="22" presetClass="entr" presetSubtype="8" fill="hold" nodeType="withEffect">
                                  <p:stCondLst>
                                    <p:cond delay="250"/>
                                  </p:stCondLst>
                                  <p:childTnLst>
                                    <p:set>
                                      <p:cBhvr>
                                        <p:cTn id="72" dur="1" fill="hold">
                                          <p:stCondLst>
                                            <p:cond delay="0"/>
                                          </p:stCondLst>
                                        </p:cTn>
                                        <p:tgtEl>
                                          <p:spTgt spid="500"/>
                                        </p:tgtEl>
                                        <p:attrNameLst>
                                          <p:attrName>style.visibility</p:attrName>
                                        </p:attrNameLst>
                                      </p:cBhvr>
                                      <p:to>
                                        <p:strVal val="visible"/>
                                      </p:to>
                                    </p:set>
                                    <p:animEffect transition="in" filter="wipe(left)">
                                      <p:cBhvr>
                                        <p:cTn id="73" dur="500"/>
                                        <p:tgtEl>
                                          <p:spTgt spid="500"/>
                                        </p:tgtEl>
                                      </p:cBhvr>
                                    </p:animEffect>
                                  </p:childTnLst>
                                </p:cTn>
                              </p:par>
                              <p:par>
                                <p:cTn id="74" presetID="22" presetClass="entr" presetSubtype="8" fill="hold" nodeType="withEffect">
                                  <p:stCondLst>
                                    <p:cond delay="250"/>
                                  </p:stCondLst>
                                  <p:childTnLst>
                                    <p:set>
                                      <p:cBhvr>
                                        <p:cTn id="75" dur="1" fill="hold">
                                          <p:stCondLst>
                                            <p:cond delay="0"/>
                                          </p:stCondLst>
                                        </p:cTn>
                                        <p:tgtEl>
                                          <p:spTgt spid="501"/>
                                        </p:tgtEl>
                                        <p:attrNameLst>
                                          <p:attrName>style.visibility</p:attrName>
                                        </p:attrNameLst>
                                      </p:cBhvr>
                                      <p:to>
                                        <p:strVal val="visible"/>
                                      </p:to>
                                    </p:set>
                                    <p:animEffect transition="in" filter="wipe(left)">
                                      <p:cBhvr>
                                        <p:cTn id="76" dur="500"/>
                                        <p:tgtEl>
                                          <p:spTgt spid="501"/>
                                        </p:tgtEl>
                                      </p:cBhvr>
                                    </p:animEffect>
                                  </p:childTnLst>
                                </p:cTn>
                              </p:par>
                              <p:par>
                                <p:cTn id="77" presetID="22" presetClass="entr" presetSubtype="8" fill="hold" nodeType="withEffect">
                                  <p:stCondLst>
                                    <p:cond delay="250"/>
                                  </p:stCondLst>
                                  <p:childTnLst>
                                    <p:set>
                                      <p:cBhvr>
                                        <p:cTn id="78" dur="1" fill="hold">
                                          <p:stCondLst>
                                            <p:cond delay="0"/>
                                          </p:stCondLst>
                                        </p:cTn>
                                        <p:tgtEl>
                                          <p:spTgt spid="428"/>
                                        </p:tgtEl>
                                        <p:attrNameLst>
                                          <p:attrName>style.visibility</p:attrName>
                                        </p:attrNameLst>
                                      </p:cBhvr>
                                      <p:to>
                                        <p:strVal val="visible"/>
                                      </p:to>
                                    </p:set>
                                    <p:animEffect transition="in" filter="wipe(left)">
                                      <p:cBhvr>
                                        <p:cTn id="79" dur="500"/>
                                        <p:tgtEl>
                                          <p:spTgt spid="428"/>
                                        </p:tgtEl>
                                      </p:cBhvr>
                                    </p:animEffect>
                                  </p:childTnLst>
                                </p:cTn>
                              </p:par>
                              <p:par>
                                <p:cTn id="80" presetID="22" presetClass="entr" presetSubtype="8" fill="hold" nodeType="withEffect">
                                  <p:stCondLst>
                                    <p:cond delay="250"/>
                                  </p:stCondLst>
                                  <p:childTnLst>
                                    <p:set>
                                      <p:cBhvr>
                                        <p:cTn id="81" dur="1" fill="hold">
                                          <p:stCondLst>
                                            <p:cond delay="0"/>
                                          </p:stCondLst>
                                        </p:cTn>
                                        <p:tgtEl>
                                          <p:spTgt spid="435"/>
                                        </p:tgtEl>
                                        <p:attrNameLst>
                                          <p:attrName>style.visibility</p:attrName>
                                        </p:attrNameLst>
                                      </p:cBhvr>
                                      <p:to>
                                        <p:strVal val="visible"/>
                                      </p:to>
                                    </p:set>
                                    <p:animEffect transition="in" filter="wipe(left)">
                                      <p:cBhvr>
                                        <p:cTn id="82" dur="500"/>
                                        <p:tgtEl>
                                          <p:spTgt spid="435"/>
                                        </p:tgtEl>
                                      </p:cBhvr>
                                    </p:animEffect>
                                  </p:childTnLst>
                                </p:cTn>
                              </p:par>
                              <p:par>
                                <p:cTn id="83" presetID="22" presetClass="entr" presetSubtype="8" fill="hold" nodeType="withEffect">
                                  <p:stCondLst>
                                    <p:cond delay="250"/>
                                  </p:stCondLst>
                                  <p:childTnLst>
                                    <p:set>
                                      <p:cBhvr>
                                        <p:cTn id="84" dur="1" fill="hold">
                                          <p:stCondLst>
                                            <p:cond delay="0"/>
                                          </p:stCondLst>
                                        </p:cTn>
                                        <p:tgtEl>
                                          <p:spTgt spid="425"/>
                                        </p:tgtEl>
                                        <p:attrNameLst>
                                          <p:attrName>style.visibility</p:attrName>
                                        </p:attrNameLst>
                                      </p:cBhvr>
                                      <p:to>
                                        <p:strVal val="visible"/>
                                      </p:to>
                                    </p:set>
                                    <p:animEffect transition="in" filter="wipe(left)">
                                      <p:cBhvr>
                                        <p:cTn id="85" dur="500"/>
                                        <p:tgtEl>
                                          <p:spTgt spid="425"/>
                                        </p:tgtEl>
                                      </p:cBhvr>
                                    </p:animEffect>
                                  </p:childTnLst>
                                </p:cTn>
                              </p:par>
                              <p:par>
                                <p:cTn id="86" presetID="22" presetClass="entr" presetSubtype="8" fill="hold" nodeType="withEffect">
                                  <p:stCondLst>
                                    <p:cond delay="250"/>
                                  </p:stCondLst>
                                  <p:childTnLst>
                                    <p:set>
                                      <p:cBhvr>
                                        <p:cTn id="87" dur="1" fill="hold">
                                          <p:stCondLst>
                                            <p:cond delay="0"/>
                                          </p:stCondLst>
                                        </p:cTn>
                                        <p:tgtEl>
                                          <p:spTgt spid="524"/>
                                        </p:tgtEl>
                                        <p:attrNameLst>
                                          <p:attrName>style.visibility</p:attrName>
                                        </p:attrNameLst>
                                      </p:cBhvr>
                                      <p:to>
                                        <p:strVal val="visible"/>
                                      </p:to>
                                    </p:set>
                                    <p:animEffect transition="in" filter="wipe(left)">
                                      <p:cBhvr>
                                        <p:cTn id="88" dur="500"/>
                                        <p:tgtEl>
                                          <p:spTgt spid="524"/>
                                        </p:tgtEl>
                                      </p:cBhvr>
                                    </p:animEffect>
                                  </p:childTnLst>
                                </p:cTn>
                              </p:par>
                              <p:par>
                                <p:cTn id="89" presetID="22" presetClass="entr" presetSubtype="8" fill="hold" nodeType="withEffect">
                                  <p:stCondLst>
                                    <p:cond delay="250"/>
                                  </p:stCondLst>
                                  <p:childTnLst>
                                    <p:set>
                                      <p:cBhvr>
                                        <p:cTn id="90" dur="1" fill="hold">
                                          <p:stCondLst>
                                            <p:cond delay="0"/>
                                          </p:stCondLst>
                                        </p:cTn>
                                        <p:tgtEl>
                                          <p:spTgt spid="525"/>
                                        </p:tgtEl>
                                        <p:attrNameLst>
                                          <p:attrName>style.visibility</p:attrName>
                                        </p:attrNameLst>
                                      </p:cBhvr>
                                      <p:to>
                                        <p:strVal val="visible"/>
                                      </p:to>
                                    </p:set>
                                    <p:animEffect transition="in" filter="wipe(left)">
                                      <p:cBhvr>
                                        <p:cTn id="91" dur="500"/>
                                        <p:tgtEl>
                                          <p:spTgt spid="525"/>
                                        </p:tgtEl>
                                      </p:cBhvr>
                                    </p:animEffect>
                                  </p:childTnLst>
                                </p:cTn>
                              </p:par>
                              <p:par>
                                <p:cTn id="92" presetID="22" presetClass="entr" presetSubtype="8" fill="hold" nodeType="withEffect">
                                  <p:stCondLst>
                                    <p:cond delay="250"/>
                                  </p:stCondLst>
                                  <p:childTnLst>
                                    <p:set>
                                      <p:cBhvr>
                                        <p:cTn id="93" dur="1" fill="hold">
                                          <p:stCondLst>
                                            <p:cond delay="0"/>
                                          </p:stCondLst>
                                        </p:cTn>
                                        <p:tgtEl>
                                          <p:spTgt spid="491"/>
                                        </p:tgtEl>
                                        <p:attrNameLst>
                                          <p:attrName>style.visibility</p:attrName>
                                        </p:attrNameLst>
                                      </p:cBhvr>
                                      <p:to>
                                        <p:strVal val="visible"/>
                                      </p:to>
                                    </p:set>
                                    <p:animEffect transition="in" filter="wipe(left)">
                                      <p:cBhvr>
                                        <p:cTn id="94" dur="500"/>
                                        <p:tgtEl>
                                          <p:spTgt spid="491"/>
                                        </p:tgtEl>
                                      </p:cBhvr>
                                    </p:animEffect>
                                  </p:childTnLst>
                                </p:cTn>
                              </p:par>
                              <p:par>
                                <p:cTn id="95" presetID="22" presetClass="entr" presetSubtype="8" fill="hold" nodeType="withEffect">
                                  <p:stCondLst>
                                    <p:cond delay="250"/>
                                  </p:stCondLst>
                                  <p:childTnLst>
                                    <p:set>
                                      <p:cBhvr>
                                        <p:cTn id="96" dur="1" fill="hold">
                                          <p:stCondLst>
                                            <p:cond delay="0"/>
                                          </p:stCondLst>
                                        </p:cTn>
                                        <p:tgtEl>
                                          <p:spTgt spid="477"/>
                                        </p:tgtEl>
                                        <p:attrNameLst>
                                          <p:attrName>style.visibility</p:attrName>
                                        </p:attrNameLst>
                                      </p:cBhvr>
                                      <p:to>
                                        <p:strVal val="visible"/>
                                      </p:to>
                                    </p:set>
                                    <p:animEffect transition="in" filter="wipe(left)">
                                      <p:cBhvr>
                                        <p:cTn id="97" dur="500"/>
                                        <p:tgtEl>
                                          <p:spTgt spid="477"/>
                                        </p:tgtEl>
                                      </p:cBhvr>
                                    </p:animEffect>
                                  </p:childTnLst>
                                </p:cTn>
                              </p:par>
                              <p:par>
                                <p:cTn id="98" presetID="22" presetClass="entr" presetSubtype="8" fill="hold" nodeType="withEffect">
                                  <p:stCondLst>
                                    <p:cond delay="250"/>
                                  </p:stCondLst>
                                  <p:childTnLst>
                                    <p:set>
                                      <p:cBhvr>
                                        <p:cTn id="99" dur="1" fill="hold">
                                          <p:stCondLst>
                                            <p:cond delay="0"/>
                                          </p:stCondLst>
                                        </p:cTn>
                                        <p:tgtEl>
                                          <p:spTgt spid="476"/>
                                        </p:tgtEl>
                                        <p:attrNameLst>
                                          <p:attrName>style.visibility</p:attrName>
                                        </p:attrNameLst>
                                      </p:cBhvr>
                                      <p:to>
                                        <p:strVal val="visible"/>
                                      </p:to>
                                    </p:set>
                                    <p:animEffect transition="in" filter="wipe(left)">
                                      <p:cBhvr>
                                        <p:cTn id="100" dur="500"/>
                                        <p:tgtEl>
                                          <p:spTgt spid="476"/>
                                        </p:tgtEl>
                                      </p:cBhvr>
                                    </p:animEffect>
                                  </p:childTnLst>
                                </p:cTn>
                              </p:par>
                              <p:par>
                                <p:cTn id="101" presetID="22" presetClass="entr" presetSubtype="8" fill="hold" nodeType="withEffect">
                                  <p:stCondLst>
                                    <p:cond delay="250"/>
                                  </p:stCondLst>
                                  <p:childTnLst>
                                    <p:set>
                                      <p:cBhvr>
                                        <p:cTn id="102" dur="1" fill="hold">
                                          <p:stCondLst>
                                            <p:cond delay="0"/>
                                          </p:stCondLst>
                                        </p:cTn>
                                        <p:tgtEl>
                                          <p:spTgt spid="493"/>
                                        </p:tgtEl>
                                        <p:attrNameLst>
                                          <p:attrName>style.visibility</p:attrName>
                                        </p:attrNameLst>
                                      </p:cBhvr>
                                      <p:to>
                                        <p:strVal val="visible"/>
                                      </p:to>
                                    </p:set>
                                    <p:animEffect transition="in" filter="wipe(left)">
                                      <p:cBhvr>
                                        <p:cTn id="103" dur="500"/>
                                        <p:tgtEl>
                                          <p:spTgt spid="493"/>
                                        </p:tgtEl>
                                      </p:cBhvr>
                                    </p:animEffect>
                                  </p:childTnLst>
                                </p:cTn>
                              </p:par>
                              <p:par>
                                <p:cTn id="104" presetID="22" presetClass="entr" presetSubtype="8" fill="hold" nodeType="withEffect">
                                  <p:stCondLst>
                                    <p:cond delay="250"/>
                                  </p:stCondLst>
                                  <p:childTnLst>
                                    <p:set>
                                      <p:cBhvr>
                                        <p:cTn id="105" dur="1" fill="hold">
                                          <p:stCondLst>
                                            <p:cond delay="0"/>
                                          </p:stCondLst>
                                        </p:cTn>
                                        <p:tgtEl>
                                          <p:spTgt spid="429"/>
                                        </p:tgtEl>
                                        <p:attrNameLst>
                                          <p:attrName>style.visibility</p:attrName>
                                        </p:attrNameLst>
                                      </p:cBhvr>
                                      <p:to>
                                        <p:strVal val="visible"/>
                                      </p:to>
                                    </p:set>
                                    <p:animEffect transition="in" filter="wipe(left)">
                                      <p:cBhvr>
                                        <p:cTn id="106" dur="500"/>
                                        <p:tgtEl>
                                          <p:spTgt spid="429"/>
                                        </p:tgtEl>
                                      </p:cBhvr>
                                    </p:animEffect>
                                  </p:childTnLst>
                                </p:cTn>
                              </p:par>
                              <p:par>
                                <p:cTn id="107" presetID="22" presetClass="entr" presetSubtype="8" fill="hold" nodeType="withEffect">
                                  <p:stCondLst>
                                    <p:cond delay="250"/>
                                  </p:stCondLst>
                                  <p:childTnLst>
                                    <p:set>
                                      <p:cBhvr>
                                        <p:cTn id="108" dur="1" fill="hold">
                                          <p:stCondLst>
                                            <p:cond delay="0"/>
                                          </p:stCondLst>
                                        </p:cTn>
                                        <p:tgtEl>
                                          <p:spTgt spid="434"/>
                                        </p:tgtEl>
                                        <p:attrNameLst>
                                          <p:attrName>style.visibility</p:attrName>
                                        </p:attrNameLst>
                                      </p:cBhvr>
                                      <p:to>
                                        <p:strVal val="visible"/>
                                      </p:to>
                                    </p:set>
                                    <p:animEffect transition="in" filter="wipe(left)">
                                      <p:cBhvr>
                                        <p:cTn id="109" dur="500"/>
                                        <p:tgtEl>
                                          <p:spTgt spid="434"/>
                                        </p:tgtEl>
                                      </p:cBhvr>
                                    </p:animEffect>
                                  </p:childTnLst>
                                </p:cTn>
                              </p:par>
                              <p:par>
                                <p:cTn id="110" presetID="22" presetClass="entr" presetSubtype="8" fill="hold" nodeType="withEffect">
                                  <p:stCondLst>
                                    <p:cond delay="250"/>
                                  </p:stCondLst>
                                  <p:childTnLst>
                                    <p:set>
                                      <p:cBhvr>
                                        <p:cTn id="111" dur="1" fill="hold">
                                          <p:stCondLst>
                                            <p:cond delay="0"/>
                                          </p:stCondLst>
                                        </p:cTn>
                                        <p:tgtEl>
                                          <p:spTgt spid="430"/>
                                        </p:tgtEl>
                                        <p:attrNameLst>
                                          <p:attrName>style.visibility</p:attrName>
                                        </p:attrNameLst>
                                      </p:cBhvr>
                                      <p:to>
                                        <p:strVal val="visible"/>
                                      </p:to>
                                    </p:set>
                                    <p:animEffect transition="in" filter="wipe(left)">
                                      <p:cBhvr>
                                        <p:cTn id="112" dur="500"/>
                                        <p:tgtEl>
                                          <p:spTgt spid="430"/>
                                        </p:tgtEl>
                                      </p:cBhvr>
                                    </p:animEffect>
                                  </p:childTnLst>
                                </p:cTn>
                              </p:par>
                              <p:par>
                                <p:cTn id="113" presetID="22" presetClass="entr" presetSubtype="8" fill="hold" nodeType="withEffect">
                                  <p:stCondLst>
                                    <p:cond delay="250"/>
                                  </p:stCondLst>
                                  <p:childTnLst>
                                    <p:set>
                                      <p:cBhvr>
                                        <p:cTn id="114" dur="1" fill="hold">
                                          <p:stCondLst>
                                            <p:cond delay="0"/>
                                          </p:stCondLst>
                                        </p:cTn>
                                        <p:tgtEl>
                                          <p:spTgt spid="431"/>
                                        </p:tgtEl>
                                        <p:attrNameLst>
                                          <p:attrName>style.visibility</p:attrName>
                                        </p:attrNameLst>
                                      </p:cBhvr>
                                      <p:to>
                                        <p:strVal val="visible"/>
                                      </p:to>
                                    </p:set>
                                    <p:animEffect transition="in" filter="wipe(left)">
                                      <p:cBhvr>
                                        <p:cTn id="115" dur="500"/>
                                        <p:tgtEl>
                                          <p:spTgt spid="431"/>
                                        </p:tgtEl>
                                      </p:cBhvr>
                                    </p:animEffect>
                                  </p:childTnLst>
                                </p:cTn>
                              </p:par>
                              <p:par>
                                <p:cTn id="116" presetID="22" presetClass="entr" presetSubtype="8" fill="hold" nodeType="withEffect">
                                  <p:stCondLst>
                                    <p:cond delay="250"/>
                                  </p:stCondLst>
                                  <p:childTnLst>
                                    <p:set>
                                      <p:cBhvr>
                                        <p:cTn id="117" dur="1" fill="hold">
                                          <p:stCondLst>
                                            <p:cond delay="0"/>
                                          </p:stCondLst>
                                        </p:cTn>
                                        <p:tgtEl>
                                          <p:spTgt spid="492"/>
                                        </p:tgtEl>
                                        <p:attrNameLst>
                                          <p:attrName>style.visibility</p:attrName>
                                        </p:attrNameLst>
                                      </p:cBhvr>
                                      <p:to>
                                        <p:strVal val="visible"/>
                                      </p:to>
                                    </p:set>
                                    <p:animEffect transition="in" filter="wipe(left)">
                                      <p:cBhvr>
                                        <p:cTn id="118" dur="500"/>
                                        <p:tgtEl>
                                          <p:spTgt spid="492"/>
                                        </p:tgtEl>
                                      </p:cBhvr>
                                    </p:animEffect>
                                  </p:childTnLst>
                                </p:cTn>
                              </p:par>
                              <p:par>
                                <p:cTn id="119" presetID="22" presetClass="entr" presetSubtype="8" fill="hold" nodeType="withEffect">
                                  <p:stCondLst>
                                    <p:cond delay="250"/>
                                  </p:stCondLst>
                                  <p:childTnLst>
                                    <p:set>
                                      <p:cBhvr>
                                        <p:cTn id="120" dur="1" fill="hold">
                                          <p:stCondLst>
                                            <p:cond delay="0"/>
                                          </p:stCondLst>
                                        </p:cTn>
                                        <p:tgtEl>
                                          <p:spTgt spid="478"/>
                                        </p:tgtEl>
                                        <p:attrNameLst>
                                          <p:attrName>style.visibility</p:attrName>
                                        </p:attrNameLst>
                                      </p:cBhvr>
                                      <p:to>
                                        <p:strVal val="visible"/>
                                      </p:to>
                                    </p:set>
                                    <p:animEffect transition="in" filter="wipe(left)">
                                      <p:cBhvr>
                                        <p:cTn id="121" dur="500"/>
                                        <p:tgtEl>
                                          <p:spTgt spid="478"/>
                                        </p:tgtEl>
                                      </p:cBhvr>
                                    </p:animEffect>
                                  </p:childTnLst>
                                </p:cTn>
                              </p:par>
                              <p:par>
                                <p:cTn id="122" presetID="22" presetClass="entr" presetSubtype="8" fill="hold" nodeType="withEffect">
                                  <p:stCondLst>
                                    <p:cond delay="250"/>
                                  </p:stCondLst>
                                  <p:childTnLst>
                                    <p:set>
                                      <p:cBhvr>
                                        <p:cTn id="123" dur="1" fill="hold">
                                          <p:stCondLst>
                                            <p:cond delay="0"/>
                                          </p:stCondLst>
                                        </p:cTn>
                                        <p:tgtEl>
                                          <p:spTgt spid="479"/>
                                        </p:tgtEl>
                                        <p:attrNameLst>
                                          <p:attrName>style.visibility</p:attrName>
                                        </p:attrNameLst>
                                      </p:cBhvr>
                                      <p:to>
                                        <p:strVal val="visible"/>
                                      </p:to>
                                    </p:set>
                                    <p:animEffect transition="in" filter="wipe(left)">
                                      <p:cBhvr>
                                        <p:cTn id="124" dur="500"/>
                                        <p:tgtEl>
                                          <p:spTgt spid="479"/>
                                        </p:tgtEl>
                                      </p:cBhvr>
                                    </p:animEffect>
                                  </p:childTnLst>
                                </p:cTn>
                              </p:par>
                              <p:par>
                                <p:cTn id="125" presetID="22" presetClass="entr" presetSubtype="8" fill="hold" nodeType="withEffect">
                                  <p:stCondLst>
                                    <p:cond delay="250"/>
                                  </p:stCondLst>
                                  <p:childTnLst>
                                    <p:set>
                                      <p:cBhvr>
                                        <p:cTn id="126" dur="1" fill="hold">
                                          <p:stCondLst>
                                            <p:cond delay="0"/>
                                          </p:stCondLst>
                                        </p:cTn>
                                        <p:tgtEl>
                                          <p:spTgt spid="240"/>
                                        </p:tgtEl>
                                        <p:attrNameLst>
                                          <p:attrName>style.visibility</p:attrName>
                                        </p:attrNameLst>
                                      </p:cBhvr>
                                      <p:to>
                                        <p:strVal val="visible"/>
                                      </p:to>
                                    </p:set>
                                    <p:animEffect transition="in" filter="wipe(left)">
                                      <p:cBhvr>
                                        <p:cTn id="127" dur="500"/>
                                        <p:tgtEl>
                                          <p:spTgt spid="240"/>
                                        </p:tgtEl>
                                      </p:cBhvr>
                                    </p:animEffect>
                                  </p:childTnLst>
                                </p:cTn>
                              </p:par>
                              <p:par>
                                <p:cTn id="128" presetID="22" presetClass="entr" presetSubtype="8" fill="hold" nodeType="withEffect">
                                  <p:stCondLst>
                                    <p:cond delay="250"/>
                                  </p:stCondLst>
                                  <p:childTnLst>
                                    <p:set>
                                      <p:cBhvr>
                                        <p:cTn id="129" dur="1" fill="hold">
                                          <p:stCondLst>
                                            <p:cond delay="0"/>
                                          </p:stCondLst>
                                        </p:cTn>
                                        <p:tgtEl>
                                          <p:spTgt spid="529"/>
                                        </p:tgtEl>
                                        <p:attrNameLst>
                                          <p:attrName>style.visibility</p:attrName>
                                        </p:attrNameLst>
                                      </p:cBhvr>
                                      <p:to>
                                        <p:strVal val="visible"/>
                                      </p:to>
                                    </p:set>
                                    <p:animEffect transition="in" filter="wipe(left)">
                                      <p:cBhvr>
                                        <p:cTn id="130" dur="500"/>
                                        <p:tgtEl>
                                          <p:spTgt spid="529"/>
                                        </p:tgtEl>
                                      </p:cBhvr>
                                    </p:animEffect>
                                  </p:childTnLst>
                                </p:cTn>
                              </p:par>
                              <p:par>
                                <p:cTn id="131" presetID="22" presetClass="entr" presetSubtype="8" fill="hold" nodeType="withEffect">
                                  <p:stCondLst>
                                    <p:cond delay="250"/>
                                  </p:stCondLst>
                                  <p:childTnLst>
                                    <p:set>
                                      <p:cBhvr>
                                        <p:cTn id="132" dur="1" fill="hold">
                                          <p:stCondLst>
                                            <p:cond delay="0"/>
                                          </p:stCondLst>
                                        </p:cTn>
                                        <p:tgtEl>
                                          <p:spTgt spid="480"/>
                                        </p:tgtEl>
                                        <p:attrNameLst>
                                          <p:attrName>style.visibility</p:attrName>
                                        </p:attrNameLst>
                                      </p:cBhvr>
                                      <p:to>
                                        <p:strVal val="visible"/>
                                      </p:to>
                                    </p:set>
                                    <p:animEffect transition="in" filter="wipe(left)">
                                      <p:cBhvr>
                                        <p:cTn id="133" dur="500"/>
                                        <p:tgtEl>
                                          <p:spTgt spid="480"/>
                                        </p:tgtEl>
                                      </p:cBhvr>
                                    </p:animEffect>
                                  </p:childTnLst>
                                </p:cTn>
                              </p:par>
                              <p:par>
                                <p:cTn id="134" presetID="10" presetClass="entr" presetSubtype="0" fill="hold" nodeType="withEffect">
                                  <p:stCondLst>
                                    <p:cond delay="500"/>
                                  </p:stCondLst>
                                  <p:childTnLst>
                                    <p:set>
                                      <p:cBhvr>
                                        <p:cTn id="135" dur="1" fill="hold">
                                          <p:stCondLst>
                                            <p:cond delay="0"/>
                                          </p:stCondLst>
                                        </p:cTn>
                                        <p:tgtEl>
                                          <p:spTgt spid="530"/>
                                        </p:tgtEl>
                                        <p:attrNameLst>
                                          <p:attrName>style.visibility</p:attrName>
                                        </p:attrNameLst>
                                      </p:cBhvr>
                                      <p:to>
                                        <p:strVal val="visible"/>
                                      </p:to>
                                    </p:set>
                                    <p:animEffect transition="in" filter="fade">
                                      <p:cBhvr>
                                        <p:cTn id="136" dur="500"/>
                                        <p:tgtEl>
                                          <p:spTgt spid="530"/>
                                        </p:tgtEl>
                                      </p:cBhvr>
                                    </p:animEffect>
                                  </p:childTnLst>
                                </p:cTn>
                              </p:par>
                              <p:par>
                                <p:cTn id="137" presetID="10" presetClass="entr" presetSubtype="0" fill="hold" nodeType="withEffect">
                                  <p:stCondLst>
                                    <p:cond delay="500"/>
                                  </p:stCondLst>
                                  <p:childTnLst>
                                    <p:set>
                                      <p:cBhvr>
                                        <p:cTn id="138" dur="1" fill="hold">
                                          <p:stCondLst>
                                            <p:cond delay="0"/>
                                          </p:stCondLst>
                                        </p:cTn>
                                        <p:tgtEl>
                                          <p:spTgt spid="531"/>
                                        </p:tgtEl>
                                        <p:attrNameLst>
                                          <p:attrName>style.visibility</p:attrName>
                                        </p:attrNameLst>
                                      </p:cBhvr>
                                      <p:to>
                                        <p:strVal val="visible"/>
                                      </p:to>
                                    </p:set>
                                    <p:animEffect transition="in" filter="fade">
                                      <p:cBhvr>
                                        <p:cTn id="139" dur="500"/>
                                        <p:tgtEl>
                                          <p:spTgt spid="531"/>
                                        </p:tgtEl>
                                      </p:cBhvr>
                                    </p:animEffect>
                                  </p:childTnLst>
                                </p:cTn>
                              </p:par>
                              <p:par>
                                <p:cTn id="140" presetID="10" presetClass="entr" presetSubtype="0" fill="hold" nodeType="withEffect">
                                  <p:stCondLst>
                                    <p:cond delay="500"/>
                                  </p:stCondLst>
                                  <p:childTnLst>
                                    <p:set>
                                      <p:cBhvr>
                                        <p:cTn id="141" dur="1" fill="hold">
                                          <p:stCondLst>
                                            <p:cond delay="0"/>
                                          </p:stCondLst>
                                        </p:cTn>
                                        <p:tgtEl>
                                          <p:spTgt spid="532"/>
                                        </p:tgtEl>
                                        <p:attrNameLst>
                                          <p:attrName>style.visibility</p:attrName>
                                        </p:attrNameLst>
                                      </p:cBhvr>
                                      <p:to>
                                        <p:strVal val="visible"/>
                                      </p:to>
                                    </p:set>
                                    <p:animEffect transition="in" filter="fade">
                                      <p:cBhvr>
                                        <p:cTn id="142" dur="500"/>
                                        <p:tgtEl>
                                          <p:spTgt spid="532"/>
                                        </p:tgtEl>
                                      </p:cBhvr>
                                    </p:animEffect>
                                  </p:childTnLst>
                                </p:cTn>
                              </p:par>
                              <p:par>
                                <p:cTn id="143" presetID="10" presetClass="entr" presetSubtype="0" fill="hold" nodeType="withEffect">
                                  <p:stCondLst>
                                    <p:cond delay="500"/>
                                  </p:stCondLst>
                                  <p:childTnLst>
                                    <p:set>
                                      <p:cBhvr>
                                        <p:cTn id="144" dur="1" fill="hold">
                                          <p:stCondLst>
                                            <p:cond delay="0"/>
                                          </p:stCondLst>
                                        </p:cTn>
                                        <p:tgtEl>
                                          <p:spTgt spid="533"/>
                                        </p:tgtEl>
                                        <p:attrNameLst>
                                          <p:attrName>style.visibility</p:attrName>
                                        </p:attrNameLst>
                                      </p:cBhvr>
                                      <p:to>
                                        <p:strVal val="visible"/>
                                      </p:to>
                                    </p:set>
                                    <p:animEffect transition="in" filter="fade">
                                      <p:cBhvr>
                                        <p:cTn id="145" dur="500"/>
                                        <p:tgtEl>
                                          <p:spTgt spid="533"/>
                                        </p:tgtEl>
                                      </p:cBhvr>
                                    </p:animEffect>
                                  </p:childTnLst>
                                </p:cTn>
                              </p:par>
                              <p:par>
                                <p:cTn id="146" presetID="10" presetClass="entr" presetSubtype="0" fill="hold" nodeType="withEffect">
                                  <p:stCondLst>
                                    <p:cond delay="500"/>
                                  </p:stCondLst>
                                  <p:childTnLst>
                                    <p:set>
                                      <p:cBhvr>
                                        <p:cTn id="147" dur="1" fill="hold">
                                          <p:stCondLst>
                                            <p:cond delay="0"/>
                                          </p:stCondLst>
                                        </p:cTn>
                                        <p:tgtEl>
                                          <p:spTgt spid="534"/>
                                        </p:tgtEl>
                                        <p:attrNameLst>
                                          <p:attrName>style.visibility</p:attrName>
                                        </p:attrNameLst>
                                      </p:cBhvr>
                                      <p:to>
                                        <p:strVal val="visible"/>
                                      </p:to>
                                    </p:set>
                                    <p:animEffect transition="in" filter="fade">
                                      <p:cBhvr>
                                        <p:cTn id="148" dur="500"/>
                                        <p:tgtEl>
                                          <p:spTgt spid="534"/>
                                        </p:tgtEl>
                                      </p:cBhvr>
                                    </p:animEffect>
                                  </p:childTnLst>
                                </p:cTn>
                              </p:par>
                              <p:par>
                                <p:cTn id="149" presetID="10" presetClass="entr" presetSubtype="0" fill="hold" nodeType="withEffect">
                                  <p:stCondLst>
                                    <p:cond delay="500"/>
                                  </p:stCondLst>
                                  <p:childTnLst>
                                    <p:set>
                                      <p:cBhvr>
                                        <p:cTn id="150" dur="1" fill="hold">
                                          <p:stCondLst>
                                            <p:cond delay="0"/>
                                          </p:stCondLst>
                                        </p:cTn>
                                        <p:tgtEl>
                                          <p:spTgt spid="535"/>
                                        </p:tgtEl>
                                        <p:attrNameLst>
                                          <p:attrName>style.visibility</p:attrName>
                                        </p:attrNameLst>
                                      </p:cBhvr>
                                      <p:to>
                                        <p:strVal val="visible"/>
                                      </p:to>
                                    </p:set>
                                    <p:animEffect transition="in" filter="fade">
                                      <p:cBhvr>
                                        <p:cTn id="151" dur="500"/>
                                        <p:tgtEl>
                                          <p:spTgt spid="535"/>
                                        </p:tgtEl>
                                      </p:cBhvr>
                                    </p:animEffect>
                                  </p:childTnLst>
                                </p:cTn>
                              </p:par>
                              <p:par>
                                <p:cTn id="152" presetID="10" presetClass="entr" presetSubtype="0" fill="hold" nodeType="withEffect">
                                  <p:stCondLst>
                                    <p:cond delay="500"/>
                                  </p:stCondLst>
                                  <p:childTnLst>
                                    <p:set>
                                      <p:cBhvr>
                                        <p:cTn id="153" dur="1" fill="hold">
                                          <p:stCondLst>
                                            <p:cond delay="0"/>
                                          </p:stCondLst>
                                        </p:cTn>
                                        <p:tgtEl>
                                          <p:spTgt spid="494"/>
                                        </p:tgtEl>
                                        <p:attrNameLst>
                                          <p:attrName>style.visibility</p:attrName>
                                        </p:attrNameLst>
                                      </p:cBhvr>
                                      <p:to>
                                        <p:strVal val="visible"/>
                                      </p:to>
                                    </p:set>
                                    <p:animEffect transition="in" filter="fade">
                                      <p:cBhvr>
                                        <p:cTn id="154" dur="500"/>
                                        <p:tgtEl>
                                          <p:spTgt spid="494"/>
                                        </p:tgtEl>
                                      </p:cBhvr>
                                    </p:animEffect>
                                  </p:childTnLst>
                                </p:cTn>
                              </p:par>
                              <p:par>
                                <p:cTn id="155" presetID="10" presetClass="entr" presetSubtype="0" fill="hold" nodeType="withEffect">
                                  <p:stCondLst>
                                    <p:cond delay="500"/>
                                  </p:stCondLst>
                                  <p:childTnLst>
                                    <p:set>
                                      <p:cBhvr>
                                        <p:cTn id="156" dur="1" fill="hold">
                                          <p:stCondLst>
                                            <p:cond delay="0"/>
                                          </p:stCondLst>
                                        </p:cTn>
                                        <p:tgtEl>
                                          <p:spTgt spid="495"/>
                                        </p:tgtEl>
                                        <p:attrNameLst>
                                          <p:attrName>style.visibility</p:attrName>
                                        </p:attrNameLst>
                                      </p:cBhvr>
                                      <p:to>
                                        <p:strVal val="visible"/>
                                      </p:to>
                                    </p:set>
                                    <p:animEffect transition="in" filter="fade">
                                      <p:cBhvr>
                                        <p:cTn id="157" dur="500"/>
                                        <p:tgtEl>
                                          <p:spTgt spid="495"/>
                                        </p:tgtEl>
                                      </p:cBhvr>
                                    </p:animEffect>
                                  </p:childTnLst>
                                </p:cTn>
                              </p:par>
                              <p:par>
                                <p:cTn id="158" presetID="10" presetClass="entr" presetSubtype="0" fill="hold" nodeType="withEffect">
                                  <p:stCondLst>
                                    <p:cond delay="500"/>
                                  </p:stCondLst>
                                  <p:childTnLst>
                                    <p:set>
                                      <p:cBhvr>
                                        <p:cTn id="159" dur="1" fill="hold">
                                          <p:stCondLst>
                                            <p:cond delay="0"/>
                                          </p:stCondLst>
                                        </p:cTn>
                                        <p:tgtEl>
                                          <p:spTgt spid="496"/>
                                        </p:tgtEl>
                                        <p:attrNameLst>
                                          <p:attrName>style.visibility</p:attrName>
                                        </p:attrNameLst>
                                      </p:cBhvr>
                                      <p:to>
                                        <p:strVal val="visible"/>
                                      </p:to>
                                    </p:set>
                                    <p:animEffect transition="in" filter="fade">
                                      <p:cBhvr>
                                        <p:cTn id="160" dur="500"/>
                                        <p:tgtEl>
                                          <p:spTgt spid="496"/>
                                        </p:tgtEl>
                                      </p:cBhvr>
                                    </p:animEffect>
                                  </p:childTnLst>
                                </p:cTn>
                              </p:par>
                              <p:par>
                                <p:cTn id="161" presetID="10" presetClass="entr" presetSubtype="0" fill="hold" nodeType="withEffect">
                                  <p:stCondLst>
                                    <p:cond delay="500"/>
                                  </p:stCondLst>
                                  <p:childTnLst>
                                    <p:set>
                                      <p:cBhvr>
                                        <p:cTn id="162" dur="1" fill="hold">
                                          <p:stCondLst>
                                            <p:cond delay="0"/>
                                          </p:stCondLst>
                                        </p:cTn>
                                        <p:tgtEl>
                                          <p:spTgt spid="497"/>
                                        </p:tgtEl>
                                        <p:attrNameLst>
                                          <p:attrName>style.visibility</p:attrName>
                                        </p:attrNameLst>
                                      </p:cBhvr>
                                      <p:to>
                                        <p:strVal val="visible"/>
                                      </p:to>
                                    </p:set>
                                    <p:animEffect transition="in" filter="fade">
                                      <p:cBhvr>
                                        <p:cTn id="163" dur="500"/>
                                        <p:tgtEl>
                                          <p:spTgt spid="497"/>
                                        </p:tgtEl>
                                      </p:cBhvr>
                                    </p:animEffect>
                                  </p:childTnLst>
                                </p:cTn>
                              </p:par>
                              <p:par>
                                <p:cTn id="164" presetID="10" presetClass="entr" presetSubtype="0" fill="hold" nodeType="withEffect">
                                  <p:stCondLst>
                                    <p:cond delay="500"/>
                                  </p:stCondLst>
                                  <p:childTnLst>
                                    <p:set>
                                      <p:cBhvr>
                                        <p:cTn id="165" dur="1" fill="hold">
                                          <p:stCondLst>
                                            <p:cond delay="0"/>
                                          </p:stCondLst>
                                        </p:cTn>
                                        <p:tgtEl>
                                          <p:spTgt spid="498"/>
                                        </p:tgtEl>
                                        <p:attrNameLst>
                                          <p:attrName>style.visibility</p:attrName>
                                        </p:attrNameLst>
                                      </p:cBhvr>
                                      <p:to>
                                        <p:strVal val="visible"/>
                                      </p:to>
                                    </p:set>
                                    <p:animEffect transition="in" filter="fade">
                                      <p:cBhvr>
                                        <p:cTn id="166" dur="500"/>
                                        <p:tgtEl>
                                          <p:spTgt spid="498"/>
                                        </p:tgtEl>
                                      </p:cBhvr>
                                    </p:animEffect>
                                  </p:childTnLst>
                                </p:cTn>
                              </p:par>
                              <p:par>
                                <p:cTn id="167" presetID="10" presetClass="entr" presetSubtype="0" fill="hold" nodeType="withEffect">
                                  <p:stCondLst>
                                    <p:cond delay="500"/>
                                  </p:stCondLst>
                                  <p:childTnLst>
                                    <p:set>
                                      <p:cBhvr>
                                        <p:cTn id="168" dur="1" fill="hold">
                                          <p:stCondLst>
                                            <p:cond delay="0"/>
                                          </p:stCondLst>
                                        </p:cTn>
                                        <p:tgtEl>
                                          <p:spTgt spid="499"/>
                                        </p:tgtEl>
                                        <p:attrNameLst>
                                          <p:attrName>style.visibility</p:attrName>
                                        </p:attrNameLst>
                                      </p:cBhvr>
                                      <p:to>
                                        <p:strVal val="visible"/>
                                      </p:to>
                                    </p:set>
                                    <p:animEffect transition="in" filter="fade">
                                      <p:cBhvr>
                                        <p:cTn id="169" dur="500"/>
                                        <p:tgtEl>
                                          <p:spTgt spid="499"/>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244"/>
                                        </p:tgtEl>
                                        <p:attrNameLst>
                                          <p:attrName>style.visibility</p:attrName>
                                        </p:attrNameLst>
                                      </p:cBhvr>
                                      <p:to>
                                        <p:strVal val="visible"/>
                                      </p:to>
                                    </p:set>
                                    <p:animEffect transition="in" filter="fade">
                                      <p:cBhvr>
                                        <p:cTn id="172" dur="5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0" name="Object 139"/>
          <p:cNvGraphicFramePr>
            <a:graphicFrameLocks noChangeAspect="1"/>
          </p:cNvGraphicFramePr>
          <p:nvPr>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3178"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cxnSp>
        <p:nvCxnSpPr>
          <p:cNvPr id="31" name="Straight Connector 30"/>
          <p:cNvCxnSpPr>
            <a:stCxn id="53" idx="7"/>
            <a:endCxn id="65" idx="1"/>
          </p:cNvCxnSpPr>
          <p:nvPr/>
        </p:nvCxnSpPr>
        <p:spPr>
          <a:xfrm flipV="1">
            <a:off x="6625717" y="3076509"/>
            <a:ext cx="1576311" cy="1021942"/>
          </a:xfrm>
          <a:prstGeom prst="line">
            <a:avLst/>
          </a:prstGeom>
          <a:noFill/>
          <a:ln w="57150" cap="rnd">
            <a:solidFill>
              <a:srgbClr val="BF0000"/>
            </a:solidFill>
            <a:prstDash val="solid"/>
            <a:round/>
          </a:ln>
          <a:effectLst/>
          <a:sp3d/>
        </p:spPr>
        <p:style>
          <a:lnRef idx="0">
            <a:scrgbClr r="0" g="0" b="0"/>
          </a:lnRef>
          <a:fillRef idx="0">
            <a:scrgbClr r="0" g="0" b="0"/>
          </a:fillRef>
          <a:effectRef idx="0">
            <a:scrgbClr r="0" g="0" b="0"/>
          </a:effectRef>
          <a:fontRef idx="none"/>
        </p:style>
      </p:cxnSp>
      <p:cxnSp>
        <p:nvCxnSpPr>
          <p:cNvPr id="34" name="Straight Connector 33"/>
          <p:cNvCxnSpPr>
            <a:stCxn id="58" idx="6"/>
            <a:endCxn id="63" idx="1"/>
          </p:cNvCxnSpPr>
          <p:nvPr/>
        </p:nvCxnSpPr>
        <p:spPr>
          <a:xfrm>
            <a:off x="7192309" y="6042463"/>
            <a:ext cx="1747012" cy="63727"/>
          </a:xfrm>
          <a:prstGeom prst="line">
            <a:avLst/>
          </a:prstGeom>
          <a:noFill/>
          <a:ln w="57150" cap="rnd">
            <a:solidFill>
              <a:srgbClr val="1B335F"/>
            </a:solidFill>
            <a:prstDash val="solid"/>
            <a:round/>
          </a:ln>
          <a:effectLst/>
          <a:sp3d/>
        </p:spPr>
        <p:style>
          <a:lnRef idx="0">
            <a:scrgbClr r="0" g="0" b="0"/>
          </a:lnRef>
          <a:fillRef idx="0">
            <a:scrgbClr r="0" g="0" b="0"/>
          </a:fillRef>
          <a:effectRef idx="0">
            <a:scrgbClr r="0" g="0" b="0"/>
          </a:effectRef>
          <a:fontRef idx="none"/>
        </p:style>
      </p:cxnSp>
      <p:cxnSp>
        <p:nvCxnSpPr>
          <p:cNvPr id="36" name="Straight Connector 35"/>
          <p:cNvCxnSpPr>
            <a:stCxn id="61" idx="5"/>
            <a:endCxn id="64" idx="1"/>
          </p:cNvCxnSpPr>
          <p:nvPr/>
        </p:nvCxnSpPr>
        <p:spPr>
          <a:xfrm>
            <a:off x="6621327" y="8158452"/>
            <a:ext cx="1929973" cy="828095"/>
          </a:xfrm>
          <a:prstGeom prst="line">
            <a:avLst/>
          </a:prstGeom>
          <a:noFill/>
          <a:ln w="57150" cap="rnd">
            <a:solidFill>
              <a:srgbClr val="0270BF"/>
            </a:solidFill>
            <a:prstDash val="solid"/>
            <a:round/>
          </a:ln>
          <a:effectLst/>
          <a:sp3d/>
        </p:spPr>
        <p:style>
          <a:lnRef idx="0">
            <a:scrgbClr r="0" g="0" b="0"/>
          </a:lnRef>
          <a:fillRef idx="0">
            <a:scrgbClr r="0" g="0" b="0"/>
          </a:fillRef>
          <a:effectRef idx="0">
            <a:scrgbClr r="0" g="0" b="0"/>
          </a:effectRef>
          <a:fontRef idx="none"/>
        </p:style>
      </p:cxnSp>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84080" y="3435605"/>
            <a:ext cx="2991182" cy="5217444"/>
          </a:xfrm>
          <a:prstGeom prst="rect">
            <a:avLst/>
          </a:prstGeom>
        </p:spPr>
      </p:pic>
      <p:sp>
        <p:nvSpPr>
          <p:cNvPr id="661" name="Oval 660">
            <a:extLst>
              <a:ext uri="{FF2B5EF4-FFF2-40B4-BE49-F238E27FC236}">
                <a16:creationId xmlns:a16="http://schemas.microsoft.com/office/drawing/2014/main" xmlns="" id="{3DDCE6E5-1C88-4A8E-315B-05363255D832}"/>
              </a:ext>
            </a:extLst>
          </p:cNvPr>
          <p:cNvSpPr/>
          <p:nvPr/>
        </p:nvSpPr>
        <p:spPr>
          <a:xfrm>
            <a:off x="945957" y="3626456"/>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9" name="Picture 38">
            <a:extLst>
              <a:ext uri="{FF2B5EF4-FFF2-40B4-BE49-F238E27FC236}">
                <a16:creationId xmlns:a16="http://schemas.microsoft.com/office/drawing/2014/main" xmlns="" id="{CB14D912-9352-DF93-02AD-00D0A285FD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52805" y="4887719"/>
            <a:ext cx="3699791" cy="1738238"/>
          </a:xfrm>
          <a:prstGeom prst="rect">
            <a:avLst/>
          </a:prstGeom>
        </p:spPr>
      </p:pic>
      <p:grpSp>
        <p:nvGrpSpPr>
          <p:cNvPr id="43" name="Group 42"/>
          <p:cNvGrpSpPr/>
          <p:nvPr/>
        </p:nvGrpSpPr>
        <p:grpSpPr>
          <a:xfrm>
            <a:off x="1694895" y="6898142"/>
            <a:ext cx="3581422" cy="128121"/>
            <a:chOff x="1276636" y="3920490"/>
            <a:chExt cx="8595360" cy="297180"/>
          </a:xfrm>
        </p:grpSpPr>
        <p:sp>
          <p:nvSpPr>
            <p:cNvPr id="44" name="Rectangle 43"/>
            <p:cNvSpPr/>
            <p:nvPr/>
          </p:nvSpPr>
          <p:spPr>
            <a:xfrm>
              <a:off x="1276636" y="3920490"/>
              <a:ext cx="2148840" cy="297180"/>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5" name="Rectangle 44"/>
            <p:cNvSpPr/>
            <p:nvPr/>
          </p:nvSpPr>
          <p:spPr>
            <a:xfrm>
              <a:off x="3425476" y="3920490"/>
              <a:ext cx="2148840" cy="297180"/>
            </a:xfrm>
            <a:prstGeom prst="rect">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6" name="Rectangle 45"/>
            <p:cNvSpPr/>
            <p:nvPr/>
          </p:nvSpPr>
          <p:spPr>
            <a:xfrm>
              <a:off x="7723156" y="3920490"/>
              <a:ext cx="2148840" cy="297180"/>
            </a:xfrm>
            <a:prstGeom prst="rect">
              <a:avLst/>
            </a:prstGeom>
            <a:solidFill>
              <a:srgbClr val="00B0F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47" name="Rectangle 46"/>
            <p:cNvSpPr/>
            <p:nvPr/>
          </p:nvSpPr>
          <p:spPr>
            <a:xfrm>
              <a:off x="5574316" y="3920490"/>
              <a:ext cx="2148840" cy="297180"/>
            </a:xfrm>
            <a:prstGeom prst="rect">
              <a:avLst/>
            </a:prstGeom>
            <a:solidFill>
              <a:srgbClr val="0070C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Arc 24"/>
          <p:cNvSpPr/>
          <p:nvPr/>
        </p:nvSpPr>
        <p:spPr>
          <a:xfrm rot="2946110">
            <a:off x="-424902" y="2464317"/>
            <a:ext cx="7441562" cy="7459871"/>
          </a:xfrm>
          <a:prstGeom prst="arc">
            <a:avLst>
              <a:gd name="adj1" fmla="val 15209574"/>
              <a:gd name="adj2" fmla="val 0"/>
            </a:avLst>
          </a:prstGeom>
          <a:noFill/>
          <a:ln w="76200" cap="rnd">
            <a:solidFill>
              <a:srgbClr val="1B335F"/>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grpSp>
        <p:nvGrpSpPr>
          <p:cNvPr id="28" name="Group 27"/>
          <p:cNvGrpSpPr/>
          <p:nvPr/>
        </p:nvGrpSpPr>
        <p:grpSpPr>
          <a:xfrm>
            <a:off x="6213698" y="3922661"/>
            <a:ext cx="587795" cy="587795"/>
            <a:chOff x="10272884" y="4841020"/>
            <a:chExt cx="4961102" cy="4961102"/>
          </a:xfrm>
        </p:grpSpPr>
        <p:sp>
          <p:nvSpPr>
            <p:cNvPr id="54" name="Oval 53">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B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6" name="Group 55"/>
          <p:cNvGrpSpPr/>
          <p:nvPr/>
        </p:nvGrpSpPr>
        <p:grpSpPr>
          <a:xfrm>
            <a:off x="6731368" y="5748565"/>
            <a:ext cx="587795" cy="587795"/>
            <a:chOff x="10272884" y="4841020"/>
            <a:chExt cx="4961102" cy="4961102"/>
          </a:xfrm>
        </p:grpSpPr>
        <p:sp>
          <p:nvSpPr>
            <p:cNvPr id="57" name="Oval 56">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1B33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9" name="Group 58"/>
          <p:cNvGrpSpPr/>
          <p:nvPr/>
        </p:nvGrpSpPr>
        <p:grpSpPr>
          <a:xfrm>
            <a:off x="6209308" y="7746446"/>
            <a:ext cx="587795" cy="587795"/>
            <a:chOff x="10272884" y="4841020"/>
            <a:chExt cx="4961102" cy="4961102"/>
          </a:xfrm>
        </p:grpSpPr>
        <p:sp>
          <p:nvSpPr>
            <p:cNvPr id="60" name="Oval 59">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027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3" name="Rounded Rectangle 62"/>
          <p:cNvSpPr/>
          <p:nvPr/>
        </p:nvSpPr>
        <p:spPr>
          <a:xfrm>
            <a:off x="8939321" y="4989295"/>
            <a:ext cx="14903659" cy="2233790"/>
          </a:xfrm>
          <a:prstGeom prst="roundRect">
            <a:avLst>
              <a:gd name="adj" fmla="val 15899"/>
            </a:avLst>
          </a:prstGeom>
          <a:gradFill flip="none" rotWithShape="1">
            <a:gsLst>
              <a:gs pos="0">
                <a:srgbClr val="1B335F">
                  <a:shade val="30000"/>
                  <a:satMod val="115000"/>
                </a:srgbClr>
              </a:gs>
              <a:gs pos="50000">
                <a:srgbClr val="1B335F">
                  <a:shade val="67500"/>
                  <a:satMod val="115000"/>
                </a:srgbClr>
              </a:gs>
              <a:gs pos="100000">
                <a:srgbClr val="1B335F">
                  <a:shade val="100000"/>
                  <a:satMod val="115000"/>
                </a:srgbClr>
              </a:gs>
            </a:gsLst>
            <a:lin ang="10800000" scaled="1"/>
            <a:tileRect/>
          </a:gradFill>
          <a:ln w="63500" cap="flat">
            <a:solidFill>
              <a:schemeClr val="accent2">
                <a:lumMod val="75000"/>
              </a:schemeClr>
            </a:solidFill>
            <a:miter lim="400000"/>
          </a:ln>
          <a:effectLst>
            <a:outerShdw blurRad="6985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4" name="Rounded Rectangle 63"/>
          <p:cNvSpPr/>
          <p:nvPr/>
        </p:nvSpPr>
        <p:spPr>
          <a:xfrm>
            <a:off x="8551300" y="7910483"/>
            <a:ext cx="14405524" cy="2152127"/>
          </a:xfrm>
          <a:prstGeom prst="roundRect">
            <a:avLst>
              <a:gd name="adj" fmla="val 17072"/>
            </a:avLst>
          </a:prstGeom>
          <a:gradFill flip="none" rotWithShape="1">
            <a:gsLst>
              <a:gs pos="0">
                <a:srgbClr val="0270BF">
                  <a:shade val="30000"/>
                  <a:satMod val="115000"/>
                </a:srgbClr>
              </a:gs>
              <a:gs pos="50000">
                <a:srgbClr val="0270BF">
                  <a:shade val="67500"/>
                  <a:satMod val="115000"/>
                </a:srgbClr>
              </a:gs>
              <a:gs pos="100000">
                <a:srgbClr val="0270BF">
                  <a:shade val="100000"/>
                  <a:satMod val="115000"/>
                </a:srgbClr>
              </a:gs>
            </a:gsLst>
            <a:lin ang="10800000" scaled="1"/>
            <a:tileRect/>
          </a:gradFill>
          <a:ln w="101600" cap="flat">
            <a:solidFill>
              <a:srgbClr val="0270BF"/>
            </a:solidFill>
            <a:miter lim="400000"/>
          </a:ln>
          <a:effectLst>
            <a:outerShdw blurRad="660400" dist="38100" dir="30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65" name="Rounded Rectangle 64"/>
          <p:cNvSpPr/>
          <p:nvPr/>
        </p:nvSpPr>
        <p:spPr>
          <a:xfrm>
            <a:off x="8202028" y="1766151"/>
            <a:ext cx="13584795" cy="2620715"/>
          </a:xfrm>
          <a:prstGeom prst="roundRect">
            <a:avLst>
              <a:gd name="adj" fmla="val 13663"/>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10800000" scaled="1"/>
            <a:tileRect/>
          </a:gradFill>
          <a:ln w="101600" cap="flat">
            <a:solidFill>
              <a:srgbClr val="C00000"/>
            </a:solid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 name="TextBox 9">
            <a:extLst>
              <a:ext uri="{FF2B5EF4-FFF2-40B4-BE49-F238E27FC236}">
                <a16:creationId xmlns:a16="http://schemas.microsoft.com/office/drawing/2014/main" xmlns="" id="{89988FEF-37E7-620E-5575-2D9A5A21A4CF}"/>
              </a:ext>
            </a:extLst>
          </p:cNvPr>
          <p:cNvSpPr txBox="1"/>
          <p:nvPr/>
        </p:nvSpPr>
        <p:spPr>
          <a:xfrm>
            <a:off x="8665297" y="1927195"/>
            <a:ext cx="2549524" cy="830997"/>
          </a:xfrm>
          <a:prstGeom prst="rect">
            <a:avLst/>
          </a:prstGeom>
          <a:noFill/>
        </p:spPr>
        <p:txBody>
          <a:bodyPr wrap="square" rtlCol="0" anchor="ctr">
            <a:spAutoFit/>
          </a:bodyPr>
          <a:lstStyle/>
          <a:p>
            <a:r>
              <a:rPr lang="en-GB"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ITSM</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 name="TextBox 10">
            <a:extLst>
              <a:ext uri="{FF2B5EF4-FFF2-40B4-BE49-F238E27FC236}">
                <a16:creationId xmlns:a16="http://schemas.microsoft.com/office/drawing/2014/main" xmlns="" id="{9219EC62-F22F-182E-5588-12481AD83AF0}"/>
              </a:ext>
            </a:extLst>
          </p:cNvPr>
          <p:cNvSpPr txBox="1"/>
          <p:nvPr/>
        </p:nvSpPr>
        <p:spPr>
          <a:xfrm>
            <a:off x="8685911" y="2714450"/>
            <a:ext cx="11162532" cy="1384995"/>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ITSM ensures the smooth and efficient management of IT infrastructure incidents, service requests, and operations, including access, change, asset management, and vendor SLAs.</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cxnSp>
        <p:nvCxnSpPr>
          <p:cNvPr id="4101" name="Straight Connector 4100"/>
          <p:cNvCxnSpPr/>
          <p:nvPr/>
        </p:nvCxnSpPr>
        <p:spPr>
          <a:xfrm>
            <a:off x="20214570" y="237409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7" name="Straight Connector 86"/>
          <p:cNvCxnSpPr/>
          <p:nvPr/>
        </p:nvCxnSpPr>
        <p:spPr>
          <a:xfrm>
            <a:off x="21864364" y="5459001"/>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cxnSp>
        <p:nvCxnSpPr>
          <p:cNvPr id="88" name="Straight Connector 87"/>
          <p:cNvCxnSpPr/>
          <p:nvPr/>
        </p:nvCxnSpPr>
        <p:spPr>
          <a:xfrm>
            <a:off x="21079890" y="8347162"/>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89" name="TextBox 88">
            <a:extLst>
              <a:ext uri="{FF2B5EF4-FFF2-40B4-BE49-F238E27FC236}">
                <a16:creationId xmlns:a16="http://schemas.microsoft.com/office/drawing/2014/main" xmlns="" id="{89988FEF-37E7-620E-5575-2D9A5A21A4CF}"/>
              </a:ext>
            </a:extLst>
          </p:cNvPr>
          <p:cNvSpPr txBox="1"/>
          <p:nvPr/>
        </p:nvSpPr>
        <p:spPr>
          <a:xfrm>
            <a:off x="9583739" y="5229107"/>
            <a:ext cx="2549524" cy="830997"/>
          </a:xfrm>
          <a:prstGeom prst="rect">
            <a:avLst/>
          </a:prstGeom>
          <a:noFill/>
        </p:spPr>
        <p:txBody>
          <a:bodyPr wrap="square" rtlCol="0" anchor="ctr">
            <a:spAutoFit/>
          </a:bodyPr>
          <a:lstStyle/>
          <a:p>
            <a:r>
              <a:rPr lang="en-GB" sz="40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SSR</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0" name="TextBox 89">
            <a:extLst>
              <a:ext uri="{FF2B5EF4-FFF2-40B4-BE49-F238E27FC236}">
                <a16:creationId xmlns:a16="http://schemas.microsoft.com/office/drawing/2014/main" xmlns="" id="{9219EC62-F22F-182E-5588-12481AD83AF0}"/>
              </a:ext>
            </a:extLst>
          </p:cNvPr>
          <p:cNvSpPr txBox="1"/>
          <p:nvPr/>
        </p:nvSpPr>
        <p:spPr>
          <a:xfrm>
            <a:off x="9557010" y="5823348"/>
            <a:ext cx="11898697"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rPr>
              <a:t>SSR manages real-time issues and bugs, providing immediate solutions to maintain system stability and reliability.</a:t>
            </a:r>
            <a:endParaRPr lang="en-GB"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91" name="TextBox 90">
            <a:extLst>
              <a:ext uri="{FF2B5EF4-FFF2-40B4-BE49-F238E27FC236}">
                <a16:creationId xmlns:a16="http://schemas.microsoft.com/office/drawing/2014/main" xmlns="" id="{89988FEF-37E7-620E-5575-2D9A5A21A4CF}"/>
              </a:ext>
            </a:extLst>
          </p:cNvPr>
          <p:cNvSpPr txBox="1"/>
          <p:nvPr/>
        </p:nvSpPr>
        <p:spPr>
          <a:xfrm>
            <a:off x="9114552" y="8130161"/>
            <a:ext cx="2549524" cy="830997"/>
          </a:xfrm>
          <a:prstGeom prst="rect">
            <a:avLst/>
          </a:prstGeom>
          <a:noFill/>
        </p:spPr>
        <p:txBody>
          <a:bodyPr wrap="square" rtlCol="0" anchor="ctr">
            <a:spAutoFit/>
          </a:bodyPr>
          <a:lstStyle/>
          <a:p>
            <a:r>
              <a:rPr lang="en-GB" sz="4000" dirty="0" err="1"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DevStack</a:t>
            </a:r>
            <a:endParaRPr lang="en-US" sz="40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92" name="TextBox 91">
            <a:extLst>
              <a:ext uri="{FF2B5EF4-FFF2-40B4-BE49-F238E27FC236}">
                <a16:creationId xmlns:a16="http://schemas.microsoft.com/office/drawing/2014/main" xmlns="" id="{9219EC62-F22F-182E-5588-12481AD83AF0}"/>
              </a:ext>
            </a:extLst>
          </p:cNvPr>
          <p:cNvSpPr txBox="1"/>
          <p:nvPr/>
        </p:nvSpPr>
        <p:spPr>
          <a:xfrm>
            <a:off x="9133543" y="8861563"/>
            <a:ext cx="11493783" cy="954107"/>
          </a:xfrm>
          <a:prstGeom prst="rect">
            <a:avLst/>
          </a:prstGeom>
          <a:noFill/>
        </p:spPr>
        <p:txBody>
          <a:bodyPr wrap="square" rtlCol="0" anchor="ctr">
            <a:spAutoFit/>
          </a:bodyPr>
          <a:lstStyle/>
          <a:p>
            <a:pPr>
              <a:lnSpc>
                <a:spcPct val="100000"/>
              </a:lnSpc>
            </a:pPr>
            <a:r>
              <a:rPr lang="en-US" sz="2800" dirty="0" err="1">
                <a:solidFill>
                  <a:schemeClr val="tx1"/>
                </a:solidFill>
                <a:latin typeface="Calibri" panose="020F0502020204030204" pitchFamily="34" charset="0"/>
                <a:cs typeface="Calibri" panose="020F0502020204030204" pitchFamily="34" charset="0"/>
              </a:rPr>
              <a:t>DevStack</a:t>
            </a:r>
            <a:r>
              <a:rPr lang="en-US" sz="2800" dirty="0">
                <a:solidFill>
                  <a:schemeClr val="tx1"/>
                </a:solidFill>
                <a:latin typeface="Calibri" panose="020F0502020204030204" pitchFamily="34" charset="0"/>
                <a:cs typeface="Calibri" panose="020F0502020204030204" pitchFamily="34" charset="0"/>
              </a:rPr>
              <a:t> manages the entire software development lifecycle, from planning to deployment, for internal applications.</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2" name="Freeform 39">
            <a:extLst>
              <a:ext uri="{FF2B5EF4-FFF2-40B4-BE49-F238E27FC236}">
                <a16:creationId xmlns:a16="http://schemas.microsoft.com/office/drawing/2014/main" xmlns="" id="{24F90B15-237D-0046-E812-A9E1B7A6E455}"/>
              </a:ext>
            </a:extLst>
          </p:cNvPr>
          <p:cNvSpPr>
            <a:spLocks noEditPoints="1"/>
          </p:cNvSpPr>
          <p:nvPr/>
        </p:nvSpPr>
        <p:spPr bwMode="auto">
          <a:xfrm>
            <a:off x="22220856" y="5624798"/>
            <a:ext cx="1053448" cy="1071770"/>
          </a:xfrm>
          <a:custGeom>
            <a:avLst/>
            <a:gdLst>
              <a:gd name="T0" fmla="*/ 141 w 160"/>
              <a:gd name="T1" fmla="*/ 23 h 160"/>
              <a:gd name="T2" fmla="*/ 94 w 160"/>
              <a:gd name="T3" fmla="*/ 23 h 160"/>
              <a:gd name="T4" fmla="*/ 82 w 160"/>
              <a:gd name="T5" fmla="*/ 56 h 160"/>
              <a:gd name="T6" fmla="*/ 58 w 160"/>
              <a:gd name="T7" fmla="*/ 40 h 160"/>
              <a:gd name="T8" fmla="*/ 42 w 160"/>
              <a:gd name="T9" fmla="*/ 0 h 160"/>
              <a:gd name="T10" fmla="*/ 26 w 160"/>
              <a:gd name="T11" fmla="*/ 40 h 160"/>
              <a:gd name="T12" fmla="*/ 0 w 160"/>
              <a:gd name="T13" fmla="*/ 98 h 160"/>
              <a:gd name="T14" fmla="*/ 53 w 160"/>
              <a:gd name="T15" fmla="*/ 102 h 160"/>
              <a:gd name="T16" fmla="*/ 37 w 160"/>
              <a:gd name="T17" fmla="*/ 154 h 160"/>
              <a:gd name="T18" fmla="*/ 117 w 160"/>
              <a:gd name="T19" fmla="*/ 160 h 160"/>
              <a:gd name="T20" fmla="*/ 122 w 160"/>
              <a:gd name="T21" fmla="*/ 135 h 160"/>
              <a:gd name="T22" fmla="*/ 154 w 160"/>
              <a:gd name="T23" fmla="*/ 102 h 160"/>
              <a:gd name="T24" fmla="*/ 160 w 160"/>
              <a:gd name="T25" fmla="*/ 79 h 160"/>
              <a:gd name="T26" fmla="*/ 118 w 160"/>
              <a:gd name="T27" fmla="*/ 9 h 160"/>
              <a:gd name="T28" fmla="*/ 118 w 160"/>
              <a:gd name="T29" fmla="*/ 37 h 160"/>
              <a:gd name="T30" fmla="*/ 118 w 160"/>
              <a:gd name="T31" fmla="*/ 9 h 160"/>
              <a:gd name="T32" fmla="*/ 94 w 160"/>
              <a:gd name="T33" fmla="*/ 79 h 160"/>
              <a:gd name="T34" fmla="*/ 66 w 160"/>
              <a:gd name="T35" fmla="*/ 79 h 160"/>
              <a:gd name="T36" fmla="*/ 43 w 160"/>
              <a:gd name="T37" fmla="*/ 9 h 160"/>
              <a:gd name="T38" fmla="*/ 43 w 160"/>
              <a:gd name="T39" fmla="*/ 37 h 160"/>
              <a:gd name="T40" fmla="*/ 43 w 160"/>
              <a:gd name="T41" fmla="*/ 9 h 160"/>
              <a:gd name="T42" fmla="*/ 9 w 160"/>
              <a:gd name="T43" fmla="*/ 79 h 160"/>
              <a:gd name="T44" fmla="*/ 69 w 160"/>
              <a:gd name="T45" fmla="*/ 59 h 160"/>
              <a:gd name="T46" fmla="*/ 61 w 160"/>
              <a:gd name="T47" fmla="*/ 93 h 160"/>
              <a:gd name="T48" fmla="*/ 75 w 160"/>
              <a:gd name="T49" fmla="*/ 151 h 160"/>
              <a:gd name="T50" fmla="*/ 47 w 160"/>
              <a:gd name="T51" fmla="*/ 135 h 160"/>
              <a:gd name="T52" fmla="*/ 75 w 160"/>
              <a:gd name="T53" fmla="*/ 128 h 160"/>
              <a:gd name="T54" fmla="*/ 69 w 160"/>
              <a:gd name="T55" fmla="*/ 105 h 160"/>
              <a:gd name="T56" fmla="*/ 91 w 160"/>
              <a:gd name="T57" fmla="*/ 105 h 160"/>
              <a:gd name="T58" fmla="*/ 69 w 160"/>
              <a:gd name="T59" fmla="*/ 105 h 160"/>
              <a:gd name="T60" fmla="*/ 113 w 160"/>
              <a:gd name="T61" fmla="*/ 151 h 160"/>
              <a:gd name="T62" fmla="*/ 85 w 160"/>
              <a:gd name="T63" fmla="*/ 128 h 160"/>
              <a:gd name="T64" fmla="*/ 113 w 160"/>
              <a:gd name="T65" fmla="*/ 136 h 160"/>
              <a:gd name="T66" fmla="*/ 99 w 160"/>
              <a:gd name="T67" fmla="*/ 93 h 160"/>
              <a:gd name="T68" fmla="*/ 91 w 160"/>
              <a:gd name="T69" fmla="*/ 59 h 160"/>
              <a:gd name="T70" fmla="*/ 150 w 160"/>
              <a:gd name="T71" fmla="*/ 80 h 160"/>
              <a:gd name="T72" fmla="*/ 137 w 160"/>
              <a:gd name="T73" fmla="*/ 65 h 160"/>
              <a:gd name="T74" fmla="*/ 122 w 160"/>
              <a:gd name="T75" fmla="*/ 70 h 160"/>
              <a:gd name="T76" fmla="*/ 137 w 160"/>
              <a:gd name="T77" fmla="*/ 75 h 160"/>
              <a:gd name="T78" fmla="*/ 137 w 160"/>
              <a:gd name="T79" fmla="*/ 65 h 160"/>
              <a:gd name="T80" fmla="*/ 23 w 160"/>
              <a:gd name="T81" fmla="*/ 65 h 160"/>
              <a:gd name="T82" fmla="*/ 23 w 160"/>
              <a:gd name="T83" fmla="*/ 75 h 160"/>
              <a:gd name="T84" fmla="*/ 37 w 160"/>
              <a:gd name="T85" fmla="*/ 7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0" h="160">
                <a:moveTo>
                  <a:pt x="133" y="40"/>
                </a:moveTo>
                <a:cubicBezTo>
                  <a:pt x="138" y="36"/>
                  <a:pt x="141" y="29"/>
                  <a:pt x="141" y="23"/>
                </a:cubicBezTo>
                <a:cubicBezTo>
                  <a:pt x="141" y="10"/>
                  <a:pt x="130" y="0"/>
                  <a:pt x="117" y="0"/>
                </a:cubicBezTo>
                <a:cubicBezTo>
                  <a:pt x="105" y="0"/>
                  <a:pt x="94" y="10"/>
                  <a:pt x="94" y="23"/>
                </a:cubicBezTo>
                <a:cubicBezTo>
                  <a:pt x="94" y="30"/>
                  <a:pt x="97" y="36"/>
                  <a:pt x="101" y="40"/>
                </a:cubicBezTo>
                <a:cubicBezTo>
                  <a:pt x="94" y="43"/>
                  <a:pt x="86" y="49"/>
                  <a:pt x="82" y="56"/>
                </a:cubicBezTo>
                <a:cubicBezTo>
                  <a:pt x="77" y="56"/>
                  <a:pt x="77" y="56"/>
                  <a:pt x="77" y="56"/>
                </a:cubicBezTo>
                <a:cubicBezTo>
                  <a:pt x="73" y="49"/>
                  <a:pt x="66" y="43"/>
                  <a:pt x="58" y="40"/>
                </a:cubicBezTo>
                <a:cubicBezTo>
                  <a:pt x="63" y="36"/>
                  <a:pt x="65" y="30"/>
                  <a:pt x="65" y="23"/>
                </a:cubicBezTo>
                <a:cubicBezTo>
                  <a:pt x="65" y="10"/>
                  <a:pt x="54" y="0"/>
                  <a:pt x="42" y="0"/>
                </a:cubicBezTo>
                <a:cubicBezTo>
                  <a:pt x="29" y="0"/>
                  <a:pt x="18" y="10"/>
                  <a:pt x="18" y="23"/>
                </a:cubicBezTo>
                <a:cubicBezTo>
                  <a:pt x="18" y="30"/>
                  <a:pt x="21" y="36"/>
                  <a:pt x="26" y="40"/>
                </a:cubicBezTo>
                <a:cubicBezTo>
                  <a:pt x="11" y="47"/>
                  <a:pt x="0" y="61"/>
                  <a:pt x="0" y="79"/>
                </a:cubicBezTo>
                <a:cubicBezTo>
                  <a:pt x="0" y="98"/>
                  <a:pt x="0" y="98"/>
                  <a:pt x="0" y="98"/>
                </a:cubicBezTo>
                <a:cubicBezTo>
                  <a:pt x="0" y="100"/>
                  <a:pt x="2" y="102"/>
                  <a:pt x="5" y="102"/>
                </a:cubicBezTo>
                <a:cubicBezTo>
                  <a:pt x="53" y="102"/>
                  <a:pt x="53" y="102"/>
                  <a:pt x="53" y="102"/>
                </a:cubicBezTo>
                <a:cubicBezTo>
                  <a:pt x="43" y="111"/>
                  <a:pt x="37" y="122"/>
                  <a:pt x="37" y="135"/>
                </a:cubicBezTo>
                <a:cubicBezTo>
                  <a:pt x="37" y="154"/>
                  <a:pt x="37" y="154"/>
                  <a:pt x="37" y="154"/>
                </a:cubicBezTo>
                <a:cubicBezTo>
                  <a:pt x="37" y="157"/>
                  <a:pt x="39" y="160"/>
                  <a:pt x="42" y="160"/>
                </a:cubicBezTo>
                <a:cubicBezTo>
                  <a:pt x="117" y="160"/>
                  <a:pt x="117" y="160"/>
                  <a:pt x="117" y="160"/>
                </a:cubicBezTo>
                <a:cubicBezTo>
                  <a:pt x="120" y="160"/>
                  <a:pt x="122" y="157"/>
                  <a:pt x="122" y="154"/>
                </a:cubicBezTo>
                <a:cubicBezTo>
                  <a:pt x="122" y="135"/>
                  <a:pt x="122" y="135"/>
                  <a:pt x="122" y="135"/>
                </a:cubicBezTo>
                <a:cubicBezTo>
                  <a:pt x="122" y="122"/>
                  <a:pt x="116" y="111"/>
                  <a:pt x="106" y="102"/>
                </a:cubicBezTo>
                <a:cubicBezTo>
                  <a:pt x="154" y="102"/>
                  <a:pt x="154" y="102"/>
                  <a:pt x="154" y="102"/>
                </a:cubicBezTo>
                <a:cubicBezTo>
                  <a:pt x="157" y="102"/>
                  <a:pt x="160" y="100"/>
                  <a:pt x="160" y="98"/>
                </a:cubicBezTo>
                <a:cubicBezTo>
                  <a:pt x="160" y="79"/>
                  <a:pt x="160" y="79"/>
                  <a:pt x="160" y="79"/>
                </a:cubicBezTo>
                <a:cubicBezTo>
                  <a:pt x="160" y="62"/>
                  <a:pt x="149" y="47"/>
                  <a:pt x="133" y="40"/>
                </a:cubicBezTo>
                <a:close/>
                <a:moveTo>
                  <a:pt x="118" y="9"/>
                </a:moveTo>
                <a:cubicBezTo>
                  <a:pt x="126" y="9"/>
                  <a:pt x="132" y="15"/>
                  <a:pt x="132" y="23"/>
                </a:cubicBezTo>
                <a:cubicBezTo>
                  <a:pt x="132" y="31"/>
                  <a:pt x="126" y="37"/>
                  <a:pt x="118" y="37"/>
                </a:cubicBezTo>
                <a:cubicBezTo>
                  <a:pt x="110" y="37"/>
                  <a:pt x="104" y="30"/>
                  <a:pt x="104" y="23"/>
                </a:cubicBezTo>
                <a:cubicBezTo>
                  <a:pt x="103" y="15"/>
                  <a:pt x="110" y="9"/>
                  <a:pt x="118" y="9"/>
                </a:cubicBezTo>
                <a:close/>
                <a:moveTo>
                  <a:pt x="80" y="65"/>
                </a:moveTo>
                <a:cubicBezTo>
                  <a:pt x="88" y="65"/>
                  <a:pt x="94" y="72"/>
                  <a:pt x="94" y="79"/>
                </a:cubicBezTo>
                <a:cubicBezTo>
                  <a:pt x="94" y="86"/>
                  <a:pt x="88" y="93"/>
                  <a:pt x="80" y="93"/>
                </a:cubicBezTo>
                <a:cubicBezTo>
                  <a:pt x="72" y="93"/>
                  <a:pt x="66" y="87"/>
                  <a:pt x="66" y="79"/>
                </a:cubicBezTo>
                <a:cubicBezTo>
                  <a:pt x="66" y="71"/>
                  <a:pt x="72" y="65"/>
                  <a:pt x="80" y="65"/>
                </a:cubicBezTo>
                <a:close/>
                <a:moveTo>
                  <a:pt x="43" y="9"/>
                </a:moveTo>
                <a:cubicBezTo>
                  <a:pt x="50" y="9"/>
                  <a:pt x="56" y="15"/>
                  <a:pt x="56" y="23"/>
                </a:cubicBezTo>
                <a:cubicBezTo>
                  <a:pt x="56" y="31"/>
                  <a:pt x="50" y="37"/>
                  <a:pt x="43" y="37"/>
                </a:cubicBezTo>
                <a:cubicBezTo>
                  <a:pt x="35" y="37"/>
                  <a:pt x="29" y="30"/>
                  <a:pt x="29" y="23"/>
                </a:cubicBezTo>
                <a:cubicBezTo>
                  <a:pt x="28" y="15"/>
                  <a:pt x="34" y="9"/>
                  <a:pt x="43" y="9"/>
                </a:cubicBezTo>
                <a:close/>
                <a:moveTo>
                  <a:pt x="9" y="93"/>
                </a:moveTo>
                <a:cubicBezTo>
                  <a:pt x="9" y="79"/>
                  <a:pt x="9" y="79"/>
                  <a:pt x="9" y="79"/>
                </a:cubicBezTo>
                <a:cubicBezTo>
                  <a:pt x="9" y="61"/>
                  <a:pt x="24" y="47"/>
                  <a:pt x="43" y="47"/>
                </a:cubicBezTo>
                <a:cubicBezTo>
                  <a:pt x="52" y="47"/>
                  <a:pt x="62" y="51"/>
                  <a:pt x="69" y="59"/>
                </a:cubicBezTo>
                <a:cubicBezTo>
                  <a:pt x="61" y="63"/>
                  <a:pt x="56" y="70"/>
                  <a:pt x="56" y="79"/>
                </a:cubicBezTo>
                <a:cubicBezTo>
                  <a:pt x="56" y="84"/>
                  <a:pt x="58" y="89"/>
                  <a:pt x="61" y="93"/>
                </a:cubicBezTo>
                <a:lnTo>
                  <a:pt x="9" y="93"/>
                </a:lnTo>
                <a:close/>
                <a:moveTo>
                  <a:pt x="75" y="151"/>
                </a:moveTo>
                <a:cubicBezTo>
                  <a:pt x="47" y="151"/>
                  <a:pt x="47" y="151"/>
                  <a:pt x="47" y="151"/>
                </a:cubicBezTo>
                <a:cubicBezTo>
                  <a:pt x="47" y="135"/>
                  <a:pt x="47" y="135"/>
                  <a:pt x="47" y="135"/>
                </a:cubicBezTo>
                <a:cubicBezTo>
                  <a:pt x="47" y="124"/>
                  <a:pt x="52" y="115"/>
                  <a:pt x="61" y="109"/>
                </a:cubicBezTo>
                <a:cubicBezTo>
                  <a:pt x="75" y="128"/>
                  <a:pt x="75" y="128"/>
                  <a:pt x="75" y="128"/>
                </a:cubicBezTo>
                <a:lnTo>
                  <a:pt x="75" y="151"/>
                </a:lnTo>
                <a:close/>
                <a:moveTo>
                  <a:pt x="69" y="105"/>
                </a:moveTo>
                <a:cubicBezTo>
                  <a:pt x="73" y="104"/>
                  <a:pt x="77" y="103"/>
                  <a:pt x="80" y="103"/>
                </a:cubicBezTo>
                <a:cubicBezTo>
                  <a:pt x="84" y="103"/>
                  <a:pt x="88" y="103"/>
                  <a:pt x="91" y="105"/>
                </a:cubicBezTo>
                <a:cubicBezTo>
                  <a:pt x="80" y="119"/>
                  <a:pt x="80" y="119"/>
                  <a:pt x="80" y="119"/>
                </a:cubicBezTo>
                <a:lnTo>
                  <a:pt x="69" y="105"/>
                </a:lnTo>
                <a:close/>
                <a:moveTo>
                  <a:pt x="113" y="136"/>
                </a:moveTo>
                <a:cubicBezTo>
                  <a:pt x="113" y="151"/>
                  <a:pt x="113" y="151"/>
                  <a:pt x="113" y="151"/>
                </a:cubicBezTo>
                <a:cubicBezTo>
                  <a:pt x="85" y="151"/>
                  <a:pt x="85" y="151"/>
                  <a:pt x="85" y="151"/>
                </a:cubicBezTo>
                <a:cubicBezTo>
                  <a:pt x="85" y="128"/>
                  <a:pt x="85" y="128"/>
                  <a:pt x="85" y="128"/>
                </a:cubicBezTo>
                <a:cubicBezTo>
                  <a:pt x="99" y="109"/>
                  <a:pt x="99" y="109"/>
                  <a:pt x="99" y="109"/>
                </a:cubicBezTo>
                <a:cubicBezTo>
                  <a:pt x="107" y="115"/>
                  <a:pt x="113" y="125"/>
                  <a:pt x="113" y="136"/>
                </a:cubicBezTo>
                <a:close/>
                <a:moveTo>
                  <a:pt x="150" y="93"/>
                </a:moveTo>
                <a:cubicBezTo>
                  <a:pt x="99" y="93"/>
                  <a:pt x="99" y="93"/>
                  <a:pt x="99" y="93"/>
                </a:cubicBezTo>
                <a:cubicBezTo>
                  <a:pt x="102" y="89"/>
                  <a:pt x="103" y="84"/>
                  <a:pt x="103" y="79"/>
                </a:cubicBezTo>
                <a:cubicBezTo>
                  <a:pt x="103" y="71"/>
                  <a:pt x="99" y="64"/>
                  <a:pt x="91" y="59"/>
                </a:cubicBezTo>
                <a:cubicBezTo>
                  <a:pt x="97" y="51"/>
                  <a:pt x="107" y="47"/>
                  <a:pt x="117" y="47"/>
                </a:cubicBezTo>
                <a:cubicBezTo>
                  <a:pt x="135" y="47"/>
                  <a:pt x="150" y="62"/>
                  <a:pt x="150" y="80"/>
                </a:cubicBezTo>
                <a:lnTo>
                  <a:pt x="150" y="93"/>
                </a:lnTo>
                <a:close/>
                <a:moveTo>
                  <a:pt x="137" y="65"/>
                </a:moveTo>
                <a:cubicBezTo>
                  <a:pt x="127" y="65"/>
                  <a:pt x="127" y="65"/>
                  <a:pt x="127" y="65"/>
                </a:cubicBezTo>
                <a:cubicBezTo>
                  <a:pt x="124" y="65"/>
                  <a:pt x="122" y="68"/>
                  <a:pt x="122" y="70"/>
                </a:cubicBezTo>
                <a:cubicBezTo>
                  <a:pt x="122" y="73"/>
                  <a:pt x="124" y="75"/>
                  <a:pt x="127" y="75"/>
                </a:cubicBezTo>
                <a:cubicBezTo>
                  <a:pt x="137" y="75"/>
                  <a:pt x="137" y="75"/>
                  <a:pt x="137" y="75"/>
                </a:cubicBezTo>
                <a:cubicBezTo>
                  <a:pt x="139" y="75"/>
                  <a:pt x="142" y="73"/>
                  <a:pt x="142" y="70"/>
                </a:cubicBezTo>
                <a:cubicBezTo>
                  <a:pt x="142" y="68"/>
                  <a:pt x="139" y="65"/>
                  <a:pt x="137" y="65"/>
                </a:cubicBezTo>
                <a:close/>
                <a:moveTo>
                  <a:pt x="33" y="65"/>
                </a:moveTo>
                <a:cubicBezTo>
                  <a:pt x="23" y="65"/>
                  <a:pt x="23" y="65"/>
                  <a:pt x="23" y="65"/>
                </a:cubicBezTo>
                <a:cubicBezTo>
                  <a:pt x="21" y="65"/>
                  <a:pt x="18" y="68"/>
                  <a:pt x="18" y="70"/>
                </a:cubicBezTo>
                <a:cubicBezTo>
                  <a:pt x="18" y="73"/>
                  <a:pt x="21" y="75"/>
                  <a:pt x="23" y="75"/>
                </a:cubicBezTo>
                <a:cubicBezTo>
                  <a:pt x="33" y="75"/>
                  <a:pt x="33" y="75"/>
                  <a:pt x="33" y="75"/>
                </a:cubicBezTo>
                <a:cubicBezTo>
                  <a:pt x="35" y="75"/>
                  <a:pt x="37" y="73"/>
                  <a:pt x="37" y="70"/>
                </a:cubicBezTo>
                <a:cubicBezTo>
                  <a:pt x="37" y="68"/>
                  <a:pt x="35" y="65"/>
                  <a:pt x="33" y="65"/>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1" name="Freeform 50">
            <a:extLst>
              <a:ext uri="{FF2B5EF4-FFF2-40B4-BE49-F238E27FC236}">
                <a16:creationId xmlns:a16="http://schemas.microsoft.com/office/drawing/2014/main" xmlns="" id="{770805DC-BCC1-9B64-CB78-D09A6A22A273}"/>
              </a:ext>
            </a:extLst>
          </p:cNvPr>
          <p:cNvSpPr>
            <a:spLocks noEditPoints="1"/>
          </p:cNvSpPr>
          <p:nvPr/>
        </p:nvSpPr>
        <p:spPr bwMode="auto">
          <a:xfrm>
            <a:off x="21359886" y="8509797"/>
            <a:ext cx="1053448" cy="1071768"/>
          </a:xfrm>
          <a:custGeom>
            <a:avLst/>
            <a:gdLst>
              <a:gd name="T0" fmla="*/ 123 w 166"/>
              <a:gd name="T1" fmla="*/ 38 h 160"/>
              <a:gd name="T2" fmla="*/ 86 w 166"/>
              <a:gd name="T3" fmla="*/ 38 h 160"/>
              <a:gd name="T4" fmla="*/ 77 w 166"/>
              <a:gd name="T5" fmla="*/ 75 h 160"/>
              <a:gd name="T6" fmla="*/ 81 w 166"/>
              <a:gd name="T7" fmla="*/ 85 h 160"/>
              <a:gd name="T8" fmla="*/ 132 w 166"/>
              <a:gd name="T9" fmla="*/ 80 h 160"/>
              <a:gd name="T10" fmla="*/ 118 w 166"/>
              <a:gd name="T11" fmla="*/ 51 h 160"/>
              <a:gd name="T12" fmla="*/ 114 w 166"/>
              <a:gd name="T13" fmla="*/ 38 h 160"/>
              <a:gd name="T14" fmla="*/ 95 w 166"/>
              <a:gd name="T15" fmla="*/ 38 h 160"/>
              <a:gd name="T16" fmla="*/ 85 w 166"/>
              <a:gd name="T17" fmla="*/ 75 h 160"/>
              <a:gd name="T18" fmla="*/ 123 w 166"/>
              <a:gd name="T19" fmla="*/ 75 h 160"/>
              <a:gd name="T20" fmla="*/ 144 w 166"/>
              <a:gd name="T21" fmla="*/ 17 h 160"/>
              <a:gd name="T22" fmla="*/ 64 w 166"/>
              <a:gd name="T23" fmla="*/ 17 h 160"/>
              <a:gd name="T24" fmla="*/ 43 w 166"/>
              <a:gd name="T25" fmla="*/ 86 h 160"/>
              <a:gd name="T26" fmla="*/ 5 w 166"/>
              <a:gd name="T27" fmla="*/ 137 h 160"/>
              <a:gd name="T28" fmla="*/ 14 w 166"/>
              <a:gd name="T29" fmla="*/ 160 h 160"/>
              <a:gd name="T30" fmla="*/ 59 w 166"/>
              <a:gd name="T31" fmla="*/ 121 h 160"/>
              <a:gd name="T32" fmla="*/ 75 w 166"/>
              <a:gd name="T33" fmla="*/ 118 h 160"/>
              <a:gd name="T34" fmla="*/ 104 w 166"/>
              <a:gd name="T35" fmla="*/ 113 h 160"/>
              <a:gd name="T36" fmla="*/ 144 w 166"/>
              <a:gd name="T37" fmla="*/ 17 h 160"/>
              <a:gd name="T38" fmla="*/ 14 w 166"/>
              <a:gd name="T39" fmla="*/ 150 h 160"/>
              <a:gd name="T40" fmla="*/ 11 w 166"/>
              <a:gd name="T41" fmla="*/ 143 h 160"/>
              <a:gd name="T42" fmla="*/ 38 w 166"/>
              <a:gd name="T43" fmla="*/ 128 h 160"/>
              <a:gd name="T44" fmla="*/ 44 w 166"/>
              <a:gd name="T45" fmla="*/ 122 h 160"/>
              <a:gd name="T46" fmla="*/ 46 w 166"/>
              <a:gd name="T47" fmla="*/ 108 h 160"/>
              <a:gd name="T48" fmla="*/ 44 w 166"/>
              <a:gd name="T49" fmla="*/ 122 h 160"/>
              <a:gd name="T50" fmla="*/ 66 w 166"/>
              <a:gd name="T51" fmla="*/ 112 h 160"/>
              <a:gd name="T52" fmla="*/ 49 w 166"/>
              <a:gd name="T53" fmla="*/ 98 h 160"/>
              <a:gd name="T54" fmla="*/ 55 w 166"/>
              <a:gd name="T55" fmla="*/ 85 h 160"/>
              <a:gd name="T56" fmla="*/ 75 w 166"/>
              <a:gd name="T57" fmla="*/ 105 h 160"/>
              <a:gd name="T58" fmla="*/ 137 w 166"/>
              <a:gd name="T59" fmla="*/ 89 h 160"/>
              <a:gd name="T60" fmla="*/ 70 w 166"/>
              <a:gd name="T61" fmla="*/ 89 h 160"/>
              <a:gd name="T62" fmla="*/ 104 w 166"/>
              <a:gd name="T63" fmla="*/ 10 h 160"/>
              <a:gd name="T64" fmla="*/ 137 w 166"/>
              <a:gd name="T65" fmla="*/ 8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6" h="160">
                <a:moveTo>
                  <a:pt x="118" y="51"/>
                </a:moveTo>
                <a:cubicBezTo>
                  <a:pt x="121" y="47"/>
                  <a:pt x="123" y="43"/>
                  <a:pt x="123" y="38"/>
                </a:cubicBezTo>
                <a:cubicBezTo>
                  <a:pt x="123" y="28"/>
                  <a:pt x="115" y="19"/>
                  <a:pt x="105" y="19"/>
                </a:cubicBezTo>
                <a:cubicBezTo>
                  <a:pt x="95" y="19"/>
                  <a:pt x="86" y="28"/>
                  <a:pt x="86" y="38"/>
                </a:cubicBezTo>
                <a:cubicBezTo>
                  <a:pt x="86" y="43"/>
                  <a:pt x="88" y="47"/>
                  <a:pt x="91" y="51"/>
                </a:cubicBezTo>
                <a:cubicBezTo>
                  <a:pt x="83" y="55"/>
                  <a:pt x="77" y="64"/>
                  <a:pt x="77" y="75"/>
                </a:cubicBezTo>
                <a:cubicBezTo>
                  <a:pt x="77" y="80"/>
                  <a:pt x="77" y="80"/>
                  <a:pt x="77" y="80"/>
                </a:cubicBezTo>
                <a:cubicBezTo>
                  <a:pt x="76" y="83"/>
                  <a:pt x="78" y="85"/>
                  <a:pt x="81" y="85"/>
                </a:cubicBezTo>
                <a:cubicBezTo>
                  <a:pt x="128" y="85"/>
                  <a:pt x="128" y="85"/>
                  <a:pt x="128" y="85"/>
                </a:cubicBezTo>
                <a:cubicBezTo>
                  <a:pt x="130" y="85"/>
                  <a:pt x="132" y="83"/>
                  <a:pt x="132" y="80"/>
                </a:cubicBezTo>
                <a:cubicBezTo>
                  <a:pt x="132" y="75"/>
                  <a:pt x="132" y="75"/>
                  <a:pt x="132" y="75"/>
                </a:cubicBezTo>
                <a:cubicBezTo>
                  <a:pt x="132" y="64"/>
                  <a:pt x="127" y="55"/>
                  <a:pt x="118" y="51"/>
                </a:cubicBezTo>
                <a:close/>
                <a:moveTo>
                  <a:pt x="104" y="28"/>
                </a:moveTo>
                <a:cubicBezTo>
                  <a:pt x="110" y="28"/>
                  <a:pt x="114" y="33"/>
                  <a:pt x="114" y="38"/>
                </a:cubicBezTo>
                <a:cubicBezTo>
                  <a:pt x="114" y="43"/>
                  <a:pt x="110" y="47"/>
                  <a:pt x="104" y="47"/>
                </a:cubicBezTo>
                <a:cubicBezTo>
                  <a:pt x="99" y="47"/>
                  <a:pt x="95" y="43"/>
                  <a:pt x="95" y="38"/>
                </a:cubicBezTo>
                <a:cubicBezTo>
                  <a:pt x="95" y="33"/>
                  <a:pt x="99" y="28"/>
                  <a:pt x="104" y="28"/>
                </a:cubicBezTo>
                <a:close/>
                <a:moveTo>
                  <a:pt x="85" y="75"/>
                </a:moveTo>
                <a:cubicBezTo>
                  <a:pt x="85" y="65"/>
                  <a:pt x="94" y="57"/>
                  <a:pt x="104" y="57"/>
                </a:cubicBezTo>
                <a:cubicBezTo>
                  <a:pt x="114" y="57"/>
                  <a:pt x="123" y="65"/>
                  <a:pt x="123" y="75"/>
                </a:cubicBezTo>
                <a:lnTo>
                  <a:pt x="85" y="75"/>
                </a:lnTo>
                <a:close/>
                <a:moveTo>
                  <a:pt x="144" y="17"/>
                </a:moveTo>
                <a:cubicBezTo>
                  <a:pt x="133" y="6"/>
                  <a:pt x="119" y="0"/>
                  <a:pt x="104" y="0"/>
                </a:cubicBezTo>
                <a:cubicBezTo>
                  <a:pt x="90" y="0"/>
                  <a:pt x="75" y="6"/>
                  <a:pt x="64" y="17"/>
                </a:cubicBezTo>
                <a:cubicBezTo>
                  <a:pt x="48" y="34"/>
                  <a:pt x="44" y="57"/>
                  <a:pt x="52" y="77"/>
                </a:cubicBezTo>
                <a:cubicBezTo>
                  <a:pt x="43" y="86"/>
                  <a:pt x="43" y="86"/>
                  <a:pt x="43" y="86"/>
                </a:cubicBezTo>
                <a:cubicBezTo>
                  <a:pt x="38" y="90"/>
                  <a:pt x="38" y="96"/>
                  <a:pt x="40" y="102"/>
                </a:cubicBezTo>
                <a:cubicBezTo>
                  <a:pt x="5" y="137"/>
                  <a:pt x="5" y="137"/>
                  <a:pt x="5" y="137"/>
                </a:cubicBezTo>
                <a:cubicBezTo>
                  <a:pt x="0" y="142"/>
                  <a:pt x="0" y="151"/>
                  <a:pt x="5" y="156"/>
                </a:cubicBezTo>
                <a:cubicBezTo>
                  <a:pt x="8" y="159"/>
                  <a:pt x="11" y="160"/>
                  <a:pt x="14" y="160"/>
                </a:cubicBezTo>
                <a:cubicBezTo>
                  <a:pt x="18" y="160"/>
                  <a:pt x="22" y="159"/>
                  <a:pt x="24" y="156"/>
                </a:cubicBezTo>
                <a:cubicBezTo>
                  <a:pt x="59" y="121"/>
                  <a:pt x="59" y="121"/>
                  <a:pt x="59" y="121"/>
                </a:cubicBezTo>
                <a:cubicBezTo>
                  <a:pt x="61" y="122"/>
                  <a:pt x="64" y="122"/>
                  <a:pt x="66" y="122"/>
                </a:cubicBezTo>
                <a:cubicBezTo>
                  <a:pt x="69" y="122"/>
                  <a:pt x="73" y="121"/>
                  <a:pt x="75" y="118"/>
                </a:cubicBezTo>
                <a:cubicBezTo>
                  <a:pt x="84" y="109"/>
                  <a:pt x="84" y="109"/>
                  <a:pt x="84" y="109"/>
                </a:cubicBezTo>
                <a:cubicBezTo>
                  <a:pt x="91" y="111"/>
                  <a:pt x="97" y="113"/>
                  <a:pt x="104" y="113"/>
                </a:cubicBezTo>
                <a:cubicBezTo>
                  <a:pt x="118" y="113"/>
                  <a:pt x="133" y="107"/>
                  <a:pt x="144" y="96"/>
                </a:cubicBezTo>
                <a:cubicBezTo>
                  <a:pt x="166" y="74"/>
                  <a:pt x="166" y="38"/>
                  <a:pt x="144" y="17"/>
                </a:cubicBezTo>
                <a:close/>
                <a:moveTo>
                  <a:pt x="17" y="149"/>
                </a:moveTo>
                <a:cubicBezTo>
                  <a:pt x="16" y="150"/>
                  <a:pt x="15" y="150"/>
                  <a:pt x="14" y="150"/>
                </a:cubicBezTo>
                <a:cubicBezTo>
                  <a:pt x="13" y="150"/>
                  <a:pt x="12" y="150"/>
                  <a:pt x="11" y="149"/>
                </a:cubicBezTo>
                <a:cubicBezTo>
                  <a:pt x="9" y="147"/>
                  <a:pt x="9" y="145"/>
                  <a:pt x="11" y="143"/>
                </a:cubicBezTo>
                <a:cubicBezTo>
                  <a:pt x="32" y="122"/>
                  <a:pt x="32" y="122"/>
                  <a:pt x="32" y="122"/>
                </a:cubicBezTo>
                <a:cubicBezTo>
                  <a:pt x="38" y="128"/>
                  <a:pt x="38" y="128"/>
                  <a:pt x="38" y="128"/>
                </a:cubicBezTo>
                <a:lnTo>
                  <a:pt x="17" y="149"/>
                </a:lnTo>
                <a:close/>
                <a:moveTo>
                  <a:pt x="44" y="122"/>
                </a:moveTo>
                <a:cubicBezTo>
                  <a:pt x="38" y="115"/>
                  <a:pt x="38" y="115"/>
                  <a:pt x="38" y="115"/>
                </a:cubicBezTo>
                <a:cubicBezTo>
                  <a:pt x="46" y="108"/>
                  <a:pt x="46" y="108"/>
                  <a:pt x="46" y="108"/>
                </a:cubicBezTo>
                <a:cubicBezTo>
                  <a:pt x="52" y="115"/>
                  <a:pt x="52" y="115"/>
                  <a:pt x="52" y="115"/>
                </a:cubicBezTo>
                <a:lnTo>
                  <a:pt x="44" y="122"/>
                </a:lnTo>
                <a:close/>
                <a:moveTo>
                  <a:pt x="69" y="111"/>
                </a:moveTo>
                <a:cubicBezTo>
                  <a:pt x="68" y="112"/>
                  <a:pt x="67" y="112"/>
                  <a:pt x="66" y="112"/>
                </a:cubicBezTo>
                <a:cubicBezTo>
                  <a:pt x="64" y="112"/>
                  <a:pt x="63" y="112"/>
                  <a:pt x="63" y="111"/>
                </a:cubicBezTo>
                <a:cubicBezTo>
                  <a:pt x="49" y="98"/>
                  <a:pt x="49" y="98"/>
                  <a:pt x="49" y="98"/>
                </a:cubicBezTo>
                <a:cubicBezTo>
                  <a:pt x="47" y="96"/>
                  <a:pt x="47" y="93"/>
                  <a:pt x="49" y="92"/>
                </a:cubicBezTo>
                <a:cubicBezTo>
                  <a:pt x="55" y="85"/>
                  <a:pt x="55" y="85"/>
                  <a:pt x="55" y="85"/>
                </a:cubicBezTo>
                <a:cubicBezTo>
                  <a:pt x="58" y="89"/>
                  <a:pt x="61" y="93"/>
                  <a:pt x="64" y="96"/>
                </a:cubicBezTo>
                <a:cubicBezTo>
                  <a:pt x="67" y="100"/>
                  <a:pt x="71" y="103"/>
                  <a:pt x="75" y="105"/>
                </a:cubicBezTo>
                <a:lnTo>
                  <a:pt x="69" y="111"/>
                </a:lnTo>
                <a:close/>
                <a:moveTo>
                  <a:pt x="137" y="89"/>
                </a:moveTo>
                <a:cubicBezTo>
                  <a:pt x="128" y="99"/>
                  <a:pt x="116" y="103"/>
                  <a:pt x="104" y="103"/>
                </a:cubicBezTo>
                <a:cubicBezTo>
                  <a:pt x="92" y="103"/>
                  <a:pt x="80" y="98"/>
                  <a:pt x="70" y="89"/>
                </a:cubicBezTo>
                <a:cubicBezTo>
                  <a:pt x="53" y="72"/>
                  <a:pt x="52" y="42"/>
                  <a:pt x="72" y="23"/>
                </a:cubicBezTo>
                <a:cubicBezTo>
                  <a:pt x="81" y="14"/>
                  <a:pt x="92" y="10"/>
                  <a:pt x="104" y="10"/>
                </a:cubicBezTo>
                <a:cubicBezTo>
                  <a:pt x="116" y="10"/>
                  <a:pt x="128" y="14"/>
                  <a:pt x="137" y="23"/>
                </a:cubicBezTo>
                <a:cubicBezTo>
                  <a:pt x="155" y="41"/>
                  <a:pt x="155" y="71"/>
                  <a:pt x="137" y="89"/>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607" name="Group 606">
            <a:extLst>
              <a:ext uri="{FF2B5EF4-FFF2-40B4-BE49-F238E27FC236}">
                <a16:creationId xmlns:a16="http://schemas.microsoft.com/office/drawing/2014/main" xmlns="" id="{3440B2CF-A269-58FF-ACCE-821AAE689CB0}"/>
              </a:ext>
            </a:extLst>
          </p:cNvPr>
          <p:cNvGrpSpPr/>
          <p:nvPr/>
        </p:nvGrpSpPr>
        <p:grpSpPr>
          <a:xfrm>
            <a:off x="20450079" y="2502713"/>
            <a:ext cx="1053448" cy="1071769"/>
            <a:chOff x="5159375" y="4032250"/>
            <a:chExt cx="500063" cy="500063"/>
          </a:xfrm>
          <a:solidFill>
            <a:schemeClr val="tx1">
              <a:alpha val="80000"/>
            </a:schemeClr>
          </a:solidFill>
        </p:grpSpPr>
        <p:sp>
          <p:nvSpPr>
            <p:cNvPr id="608" name="Freeform 155">
              <a:extLst>
                <a:ext uri="{FF2B5EF4-FFF2-40B4-BE49-F238E27FC236}">
                  <a16:creationId xmlns:a16="http://schemas.microsoft.com/office/drawing/2014/main" xmlns="" id="{78D21CE9-9740-85E1-6DC6-2A8E5F4EA76A}"/>
                </a:ext>
              </a:extLst>
            </p:cNvPr>
            <p:cNvSpPr>
              <a:spLocks noEditPoints="1"/>
            </p:cNvSpPr>
            <p:nvPr/>
          </p:nvSpPr>
          <p:spPr bwMode="auto">
            <a:xfrm>
              <a:off x="5159375" y="4032250"/>
              <a:ext cx="500063" cy="500063"/>
            </a:xfrm>
            <a:custGeom>
              <a:avLst/>
              <a:gdLst>
                <a:gd name="T0" fmla="*/ 115 w 125"/>
                <a:gd name="T1" fmla="*/ 63 h 125"/>
                <a:gd name="T2" fmla="*/ 115 w 125"/>
                <a:gd name="T3" fmla="*/ 61 h 125"/>
                <a:gd name="T4" fmla="*/ 123 w 125"/>
                <a:gd name="T5" fmla="*/ 57 h 125"/>
                <a:gd name="T6" fmla="*/ 121 w 125"/>
                <a:gd name="T7" fmla="*/ 46 h 125"/>
                <a:gd name="T8" fmla="*/ 112 w 125"/>
                <a:gd name="T9" fmla="*/ 45 h 125"/>
                <a:gd name="T10" fmla="*/ 113 w 125"/>
                <a:gd name="T11" fmla="*/ 40 h 125"/>
                <a:gd name="T12" fmla="*/ 115 w 125"/>
                <a:gd name="T13" fmla="*/ 28 h 125"/>
                <a:gd name="T14" fmla="*/ 104 w 125"/>
                <a:gd name="T15" fmla="*/ 29 h 125"/>
                <a:gd name="T16" fmla="*/ 102 w 125"/>
                <a:gd name="T17" fmla="*/ 27 h 125"/>
                <a:gd name="T18" fmla="*/ 105 w 125"/>
                <a:gd name="T19" fmla="*/ 17 h 125"/>
                <a:gd name="T20" fmla="*/ 93 w 125"/>
                <a:gd name="T21" fmla="*/ 16 h 125"/>
                <a:gd name="T22" fmla="*/ 88 w 125"/>
                <a:gd name="T23" fmla="*/ 16 h 125"/>
                <a:gd name="T24" fmla="*/ 88 w 125"/>
                <a:gd name="T25" fmla="*/ 7 h 125"/>
                <a:gd name="T26" fmla="*/ 77 w 125"/>
                <a:gd name="T27" fmla="*/ 3 h 125"/>
                <a:gd name="T28" fmla="*/ 72 w 125"/>
                <a:gd name="T29" fmla="*/ 10 h 125"/>
                <a:gd name="T30" fmla="*/ 68 w 125"/>
                <a:gd name="T31" fmla="*/ 8 h 125"/>
                <a:gd name="T32" fmla="*/ 59 w 125"/>
                <a:gd name="T33" fmla="*/ 0 h 125"/>
                <a:gd name="T34" fmla="*/ 54 w 125"/>
                <a:gd name="T35" fmla="*/ 10 h 125"/>
                <a:gd name="T36" fmla="*/ 52 w 125"/>
                <a:gd name="T37" fmla="*/ 10 h 125"/>
                <a:gd name="T38" fmla="*/ 44 w 125"/>
                <a:gd name="T39" fmla="*/ 2 h 125"/>
                <a:gd name="T40" fmla="*/ 38 w 125"/>
                <a:gd name="T41" fmla="*/ 13 h 125"/>
                <a:gd name="T42" fmla="*/ 35 w 125"/>
                <a:gd name="T43" fmla="*/ 17 h 125"/>
                <a:gd name="T44" fmla="*/ 28 w 125"/>
                <a:gd name="T45" fmla="*/ 12 h 125"/>
                <a:gd name="T46" fmla="*/ 19 w 125"/>
                <a:gd name="T47" fmla="*/ 19 h 125"/>
                <a:gd name="T48" fmla="*/ 22 w 125"/>
                <a:gd name="T49" fmla="*/ 27 h 125"/>
                <a:gd name="T50" fmla="*/ 18 w 125"/>
                <a:gd name="T51" fmla="*/ 29 h 125"/>
                <a:gd name="T52" fmla="*/ 6 w 125"/>
                <a:gd name="T53" fmla="*/ 34 h 125"/>
                <a:gd name="T54" fmla="*/ 13 w 125"/>
                <a:gd name="T55" fmla="*/ 43 h 125"/>
                <a:gd name="T56" fmla="*/ 12 w 125"/>
                <a:gd name="T57" fmla="*/ 45 h 125"/>
                <a:gd name="T58" fmla="*/ 1 w 125"/>
                <a:gd name="T59" fmla="*/ 48 h 125"/>
                <a:gd name="T60" fmla="*/ 7 w 125"/>
                <a:gd name="T61" fmla="*/ 59 h 125"/>
                <a:gd name="T62" fmla="*/ 9 w 125"/>
                <a:gd name="T63" fmla="*/ 62 h 125"/>
                <a:gd name="T64" fmla="*/ 7 w 125"/>
                <a:gd name="T65" fmla="*/ 66 h 125"/>
                <a:gd name="T66" fmla="*/ 1 w 125"/>
                <a:gd name="T67" fmla="*/ 77 h 125"/>
                <a:gd name="T68" fmla="*/ 12 w 125"/>
                <a:gd name="T69" fmla="*/ 79 h 125"/>
                <a:gd name="T70" fmla="*/ 13 w 125"/>
                <a:gd name="T71" fmla="*/ 81 h 125"/>
                <a:gd name="T72" fmla="*/ 6 w 125"/>
                <a:gd name="T73" fmla="*/ 90 h 125"/>
                <a:gd name="T74" fmla="*/ 18 w 125"/>
                <a:gd name="T75" fmla="*/ 95 h 125"/>
                <a:gd name="T76" fmla="*/ 22 w 125"/>
                <a:gd name="T77" fmla="*/ 97 h 125"/>
                <a:gd name="T78" fmla="*/ 19 w 125"/>
                <a:gd name="T79" fmla="*/ 105 h 125"/>
                <a:gd name="T80" fmla="*/ 28 w 125"/>
                <a:gd name="T81" fmla="*/ 112 h 125"/>
                <a:gd name="T82" fmla="*/ 35 w 125"/>
                <a:gd name="T83" fmla="*/ 107 h 125"/>
                <a:gd name="T84" fmla="*/ 38 w 125"/>
                <a:gd name="T85" fmla="*/ 111 h 125"/>
                <a:gd name="T86" fmla="*/ 44 w 125"/>
                <a:gd name="T87" fmla="*/ 122 h 125"/>
                <a:gd name="T88" fmla="*/ 52 w 125"/>
                <a:gd name="T89" fmla="*/ 114 h 125"/>
                <a:gd name="T90" fmla="*/ 54 w 125"/>
                <a:gd name="T91" fmla="*/ 114 h 125"/>
                <a:gd name="T92" fmla="*/ 59 w 125"/>
                <a:gd name="T93" fmla="*/ 125 h 125"/>
                <a:gd name="T94" fmla="*/ 68 w 125"/>
                <a:gd name="T95" fmla="*/ 117 h 125"/>
                <a:gd name="T96" fmla="*/ 72 w 125"/>
                <a:gd name="T97" fmla="*/ 114 h 125"/>
                <a:gd name="T98" fmla="*/ 77 w 125"/>
                <a:gd name="T99" fmla="*/ 121 h 125"/>
                <a:gd name="T100" fmla="*/ 88 w 125"/>
                <a:gd name="T101" fmla="*/ 117 h 125"/>
                <a:gd name="T102" fmla="*/ 88 w 125"/>
                <a:gd name="T103" fmla="*/ 108 h 125"/>
                <a:gd name="T104" fmla="*/ 93 w 125"/>
                <a:gd name="T105" fmla="*/ 108 h 125"/>
                <a:gd name="T106" fmla="*/ 105 w 125"/>
                <a:gd name="T107" fmla="*/ 108 h 125"/>
                <a:gd name="T108" fmla="*/ 102 w 125"/>
                <a:gd name="T109" fmla="*/ 97 h 125"/>
                <a:gd name="T110" fmla="*/ 104 w 125"/>
                <a:gd name="T111" fmla="*/ 95 h 125"/>
                <a:gd name="T112" fmla="*/ 115 w 125"/>
                <a:gd name="T113" fmla="*/ 96 h 125"/>
                <a:gd name="T114" fmla="*/ 113 w 125"/>
                <a:gd name="T115" fmla="*/ 84 h 125"/>
                <a:gd name="T116" fmla="*/ 112 w 125"/>
                <a:gd name="T117" fmla="*/ 79 h 125"/>
                <a:gd name="T118" fmla="*/ 121 w 125"/>
                <a:gd name="T119" fmla="*/ 78 h 125"/>
                <a:gd name="T120" fmla="*/ 123 w 125"/>
                <a:gd name="T121" fmla="*/ 67 h 125"/>
                <a:gd name="T122" fmla="*/ 62 w 125"/>
                <a:gd name="T123" fmla="*/ 1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5" h="125">
                  <a:moveTo>
                    <a:pt x="123" y="67"/>
                  </a:moveTo>
                  <a:cubicBezTo>
                    <a:pt x="117" y="66"/>
                    <a:pt x="117" y="66"/>
                    <a:pt x="117" y="66"/>
                  </a:cubicBezTo>
                  <a:cubicBezTo>
                    <a:pt x="117" y="65"/>
                    <a:pt x="115" y="65"/>
                    <a:pt x="115" y="63"/>
                  </a:cubicBezTo>
                  <a:cubicBezTo>
                    <a:pt x="115" y="63"/>
                    <a:pt x="115" y="63"/>
                    <a:pt x="115" y="63"/>
                  </a:cubicBezTo>
                  <a:cubicBezTo>
                    <a:pt x="115" y="63"/>
                    <a:pt x="115" y="62"/>
                    <a:pt x="115" y="62"/>
                  </a:cubicBezTo>
                  <a:cubicBezTo>
                    <a:pt x="115" y="62"/>
                    <a:pt x="115" y="61"/>
                    <a:pt x="115" y="61"/>
                  </a:cubicBezTo>
                  <a:cubicBezTo>
                    <a:pt x="115" y="61"/>
                    <a:pt x="115" y="61"/>
                    <a:pt x="115" y="61"/>
                  </a:cubicBezTo>
                  <a:cubicBezTo>
                    <a:pt x="115" y="59"/>
                    <a:pt x="117" y="59"/>
                    <a:pt x="117" y="59"/>
                  </a:cubicBezTo>
                  <a:cubicBezTo>
                    <a:pt x="123" y="57"/>
                    <a:pt x="123" y="57"/>
                    <a:pt x="123" y="57"/>
                  </a:cubicBezTo>
                  <a:cubicBezTo>
                    <a:pt x="124" y="57"/>
                    <a:pt x="125" y="56"/>
                    <a:pt x="124" y="55"/>
                  </a:cubicBezTo>
                  <a:cubicBezTo>
                    <a:pt x="123" y="48"/>
                    <a:pt x="123" y="48"/>
                    <a:pt x="123" y="48"/>
                  </a:cubicBezTo>
                  <a:cubicBezTo>
                    <a:pt x="123" y="47"/>
                    <a:pt x="122" y="46"/>
                    <a:pt x="121" y="46"/>
                  </a:cubicBezTo>
                  <a:cubicBezTo>
                    <a:pt x="115" y="47"/>
                    <a:pt x="115" y="47"/>
                    <a:pt x="115" y="47"/>
                  </a:cubicBezTo>
                  <a:cubicBezTo>
                    <a:pt x="114" y="47"/>
                    <a:pt x="113" y="47"/>
                    <a:pt x="112" y="45"/>
                  </a:cubicBezTo>
                  <a:cubicBezTo>
                    <a:pt x="112" y="45"/>
                    <a:pt x="112" y="45"/>
                    <a:pt x="112" y="45"/>
                  </a:cubicBezTo>
                  <a:cubicBezTo>
                    <a:pt x="112" y="44"/>
                    <a:pt x="112" y="44"/>
                    <a:pt x="112" y="43"/>
                  </a:cubicBezTo>
                  <a:cubicBezTo>
                    <a:pt x="112" y="43"/>
                    <a:pt x="111" y="43"/>
                    <a:pt x="111" y="43"/>
                  </a:cubicBezTo>
                  <a:cubicBezTo>
                    <a:pt x="111" y="41"/>
                    <a:pt x="112" y="41"/>
                    <a:pt x="113" y="40"/>
                  </a:cubicBezTo>
                  <a:cubicBezTo>
                    <a:pt x="117" y="37"/>
                    <a:pt x="117" y="37"/>
                    <a:pt x="117" y="37"/>
                  </a:cubicBezTo>
                  <a:cubicBezTo>
                    <a:pt x="118" y="36"/>
                    <a:pt x="119" y="35"/>
                    <a:pt x="118" y="34"/>
                  </a:cubicBezTo>
                  <a:cubicBezTo>
                    <a:pt x="115" y="28"/>
                    <a:pt x="115" y="28"/>
                    <a:pt x="115" y="28"/>
                  </a:cubicBezTo>
                  <a:cubicBezTo>
                    <a:pt x="114" y="27"/>
                    <a:pt x="113" y="26"/>
                    <a:pt x="112" y="27"/>
                  </a:cubicBezTo>
                  <a:cubicBezTo>
                    <a:pt x="106" y="29"/>
                    <a:pt x="106" y="29"/>
                    <a:pt x="106" y="29"/>
                  </a:cubicBezTo>
                  <a:cubicBezTo>
                    <a:pt x="106" y="30"/>
                    <a:pt x="105" y="30"/>
                    <a:pt x="104" y="29"/>
                  </a:cubicBezTo>
                  <a:cubicBezTo>
                    <a:pt x="103" y="29"/>
                    <a:pt x="103" y="29"/>
                    <a:pt x="103" y="29"/>
                  </a:cubicBezTo>
                  <a:cubicBezTo>
                    <a:pt x="103" y="28"/>
                    <a:pt x="103" y="28"/>
                    <a:pt x="102" y="27"/>
                  </a:cubicBezTo>
                  <a:cubicBezTo>
                    <a:pt x="102" y="27"/>
                    <a:pt x="102" y="27"/>
                    <a:pt x="102" y="27"/>
                  </a:cubicBezTo>
                  <a:cubicBezTo>
                    <a:pt x="101" y="26"/>
                    <a:pt x="102" y="25"/>
                    <a:pt x="102" y="24"/>
                  </a:cubicBezTo>
                  <a:cubicBezTo>
                    <a:pt x="106" y="19"/>
                    <a:pt x="106" y="19"/>
                    <a:pt x="106" y="19"/>
                  </a:cubicBezTo>
                  <a:cubicBezTo>
                    <a:pt x="106" y="19"/>
                    <a:pt x="106" y="17"/>
                    <a:pt x="105" y="17"/>
                  </a:cubicBezTo>
                  <a:cubicBezTo>
                    <a:pt x="100" y="12"/>
                    <a:pt x="100" y="12"/>
                    <a:pt x="100" y="12"/>
                  </a:cubicBezTo>
                  <a:cubicBezTo>
                    <a:pt x="99" y="11"/>
                    <a:pt x="98" y="11"/>
                    <a:pt x="97" y="12"/>
                  </a:cubicBezTo>
                  <a:cubicBezTo>
                    <a:pt x="93" y="16"/>
                    <a:pt x="93" y="16"/>
                    <a:pt x="93" y="16"/>
                  </a:cubicBezTo>
                  <a:cubicBezTo>
                    <a:pt x="92" y="17"/>
                    <a:pt x="91" y="18"/>
                    <a:pt x="90" y="17"/>
                  </a:cubicBezTo>
                  <a:cubicBezTo>
                    <a:pt x="90" y="17"/>
                    <a:pt x="90" y="17"/>
                    <a:pt x="90" y="17"/>
                  </a:cubicBezTo>
                  <a:cubicBezTo>
                    <a:pt x="89" y="16"/>
                    <a:pt x="88" y="16"/>
                    <a:pt x="88" y="16"/>
                  </a:cubicBezTo>
                  <a:cubicBezTo>
                    <a:pt x="88" y="16"/>
                    <a:pt x="88" y="16"/>
                    <a:pt x="88" y="16"/>
                  </a:cubicBezTo>
                  <a:cubicBezTo>
                    <a:pt x="86" y="15"/>
                    <a:pt x="87" y="13"/>
                    <a:pt x="87" y="13"/>
                  </a:cubicBezTo>
                  <a:cubicBezTo>
                    <a:pt x="88" y="7"/>
                    <a:pt x="88" y="7"/>
                    <a:pt x="88" y="7"/>
                  </a:cubicBezTo>
                  <a:cubicBezTo>
                    <a:pt x="89" y="6"/>
                    <a:pt x="88" y="5"/>
                    <a:pt x="87" y="5"/>
                  </a:cubicBezTo>
                  <a:cubicBezTo>
                    <a:pt x="80" y="2"/>
                    <a:pt x="80" y="2"/>
                    <a:pt x="80" y="2"/>
                  </a:cubicBezTo>
                  <a:cubicBezTo>
                    <a:pt x="79" y="2"/>
                    <a:pt x="78" y="2"/>
                    <a:pt x="77" y="3"/>
                  </a:cubicBezTo>
                  <a:cubicBezTo>
                    <a:pt x="75" y="9"/>
                    <a:pt x="75" y="9"/>
                    <a:pt x="75" y="9"/>
                  </a:cubicBezTo>
                  <a:cubicBezTo>
                    <a:pt x="75" y="9"/>
                    <a:pt x="74" y="11"/>
                    <a:pt x="73" y="10"/>
                  </a:cubicBezTo>
                  <a:cubicBezTo>
                    <a:pt x="72" y="10"/>
                    <a:pt x="72" y="10"/>
                    <a:pt x="72" y="10"/>
                  </a:cubicBezTo>
                  <a:cubicBezTo>
                    <a:pt x="72" y="10"/>
                    <a:pt x="71" y="10"/>
                    <a:pt x="70" y="10"/>
                  </a:cubicBezTo>
                  <a:cubicBezTo>
                    <a:pt x="70" y="10"/>
                    <a:pt x="70" y="10"/>
                    <a:pt x="70" y="10"/>
                  </a:cubicBezTo>
                  <a:cubicBezTo>
                    <a:pt x="69" y="10"/>
                    <a:pt x="69" y="8"/>
                    <a:pt x="68" y="8"/>
                  </a:cubicBezTo>
                  <a:cubicBezTo>
                    <a:pt x="68" y="2"/>
                    <a:pt x="68" y="2"/>
                    <a:pt x="68" y="2"/>
                  </a:cubicBezTo>
                  <a:cubicBezTo>
                    <a:pt x="68" y="0"/>
                    <a:pt x="67" y="0"/>
                    <a:pt x="66" y="0"/>
                  </a:cubicBezTo>
                  <a:cubicBezTo>
                    <a:pt x="59" y="0"/>
                    <a:pt x="59" y="0"/>
                    <a:pt x="59" y="0"/>
                  </a:cubicBezTo>
                  <a:cubicBezTo>
                    <a:pt x="58" y="0"/>
                    <a:pt x="57" y="0"/>
                    <a:pt x="56" y="2"/>
                  </a:cubicBezTo>
                  <a:cubicBezTo>
                    <a:pt x="56" y="8"/>
                    <a:pt x="56" y="8"/>
                    <a:pt x="56" y="8"/>
                  </a:cubicBezTo>
                  <a:cubicBezTo>
                    <a:pt x="56" y="8"/>
                    <a:pt x="56" y="10"/>
                    <a:pt x="54" y="10"/>
                  </a:cubicBezTo>
                  <a:cubicBezTo>
                    <a:pt x="54" y="10"/>
                    <a:pt x="54" y="10"/>
                    <a:pt x="54" y="10"/>
                  </a:cubicBezTo>
                  <a:cubicBezTo>
                    <a:pt x="53" y="10"/>
                    <a:pt x="53" y="10"/>
                    <a:pt x="52" y="10"/>
                  </a:cubicBezTo>
                  <a:cubicBezTo>
                    <a:pt x="52" y="10"/>
                    <a:pt x="52" y="10"/>
                    <a:pt x="52" y="10"/>
                  </a:cubicBezTo>
                  <a:cubicBezTo>
                    <a:pt x="50" y="11"/>
                    <a:pt x="50" y="9"/>
                    <a:pt x="49" y="9"/>
                  </a:cubicBezTo>
                  <a:cubicBezTo>
                    <a:pt x="47" y="3"/>
                    <a:pt x="47" y="3"/>
                    <a:pt x="47" y="3"/>
                  </a:cubicBezTo>
                  <a:cubicBezTo>
                    <a:pt x="46" y="2"/>
                    <a:pt x="45" y="2"/>
                    <a:pt x="44" y="2"/>
                  </a:cubicBezTo>
                  <a:cubicBezTo>
                    <a:pt x="37" y="5"/>
                    <a:pt x="37" y="5"/>
                    <a:pt x="37" y="5"/>
                  </a:cubicBezTo>
                  <a:cubicBezTo>
                    <a:pt x="36" y="5"/>
                    <a:pt x="36" y="6"/>
                    <a:pt x="36" y="7"/>
                  </a:cubicBezTo>
                  <a:cubicBezTo>
                    <a:pt x="38" y="13"/>
                    <a:pt x="38" y="13"/>
                    <a:pt x="38" y="13"/>
                  </a:cubicBezTo>
                  <a:cubicBezTo>
                    <a:pt x="38" y="13"/>
                    <a:pt x="38" y="15"/>
                    <a:pt x="37" y="16"/>
                  </a:cubicBezTo>
                  <a:cubicBezTo>
                    <a:pt x="37" y="16"/>
                    <a:pt x="37" y="16"/>
                    <a:pt x="37" y="16"/>
                  </a:cubicBezTo>
                  <a:cubicBezTo>
                    <a:pt x="36" y="16"/>
                    <a:pt x="35" y="16"/>
                    <a:pt x="35" y="17"/>
                  </a:cubicBezTo>
                  <a:cubicBezTo>
                    <a:pt x="35" y="17"/>
                    <a:pt x="35" y="17"/>
                    <a:pt x="35" y="17"/>
                  </a:cubicBezTo>
                  <a:cubicBezTo>
                    <a:pt x="33" y="18"/>
                    <a:pt x="32" y="17"/>
                    <a:pt x="32" y="16"/>
                  </a:cubicBezTo>
                  <a:cubicBezTo>
                    <a:pt x="28" y="12"/>
                    <a:pt x="28" y="12"/>
                    <a:pt x="28" y="12"/>
                  </a:cubicBezTo>
                  <a:cubicBezTo>
                    <a:pt x="27" y="11"/>
                    <a:pt x="26" y="11"/>
                    <a:pt x="25" y="12"/>
                  </a:cubicBezTo>
                  <a:cubicBezTo>
                    <a:pt x="19" y="17"/>
                    <a:pt x="19" y="17"/>
                    <a:pt x="19" y="17"/>
                  </a:cubicBezTo>
                  <a:cubicBezTo>
                    <a:pt x="18" y="17"/>
                    <a:pt x="18" y="19"/>
                    <a:pt x="19" y="19"/>
                  </a:cubicBezTo>
                  <a:cubicBezTo>
                    <a:pt x="22" y="24"/>
                    <a:pt x="22" y="24"/>
                    <a:pt x="22" y="24"/>
                  </a:cubicBezTo>
                  <a:cubicBezTo>
                    <a:pt x="23" y="25"/>
                    <a:pt x="23" y="26"/>
                    <a:pt x="22" y="27"/>
                  </a:cubicBezTo>
                  <a:cubicBezTo>
                    <a:pt x="22" y="27"/>
                    <a:pt x="22" y="27"/>
                    <a:pt x="22" y="27"/>
                  </a:cubicBezTo>
                  <a:cubicBezTo>
                    <a:pt x="22" y="28"/>
                    <a:pt x="21" y="28"/>
                    <a:pt x="21" y="29"/>
                  </a:cubicBezTo>
                  <a:cubicBezTo>
                    <a:pt x="21" y="29"/>
                    <a:pt x="21" y="29"/>
                    <a:pt x="21" y="29"/>
                  </a:cubicBezTo>
                  <a:cubicBezTo>
                    <a:pt x="20" y="30"/>
                    <a:pt x="19" y="30"/>
                    <a:pt x="18" y="29"/>
                  </a:cubicBezTo>
                  <a:cubicBezTo>
                    <a:pt x="13" y="27"/>
                    <a:pt x="13" y="27"/>
                    <a:pt x="13" y="27"/>
                  </a:cubicBezTo>
                  <a:cubicBezTo>
                    <a:pt x="12" y="26"/>
                    <a:pt x="10" y="27"/>
                    <a:pt x="10" y="28"/>
                  </a:cubicBezTo>
                  <a:cubicBezTo>
                    <a:pt x="6" y="34"/>
                    <a:pt x="6" y="34"/>
                    <a:pt x="6" y="34"/>
                  </a:cubicBezTo>
                  <a:cubicBezTo>
                    <a:pt x="6" y="35"/>
                    <a:pt x="6" y="36"/>
                    <a:pt x="7" y="37"/>
                  </a:cubicBezTo>
                  <a:cubicBezTo>
                    <a:pt x="12" y="40"/>
                    <a:pt x="12" y="40"/>
                    <a:pt x="12" y="40"/>
                  </a:cubicBezTo>
                  <a:cubicBezTo>
                    <a:pt x="12" y="41"/>
                    <a:pt x="13" y="41"/>
                    <a:pt x="13" y="43"/>
                  </a:cubicBezTo>
                  <a:cubicBezTo>
                    <a:pt x="13" y="43"/>
                    <a:pt x="13" y="43"/>
                    <a:pt x="13" y="43"/>
                  </a:cubicBezTo>
                  <a:cubicBezTo>
                    <a:pt x="13" y="44"/>
                    <a:pt x="12" y="44"/>
                    <a:pt x="12" y="45"/>
                  </a:cubicBezTo>
                  <a:cubicBezTo>
                    <a:pt x="12" y="45"/>
                    <a:pt x="12" y="45"/>
                    <a:pt x="12" y="45"/>
                  </a:cubicBezTo>
                  <a:cubicBezTo>
                    <a:pt x="11" y="47"/>
                    <a:pt x="10" y="47"/>
                    <a:pt x="10" y="47"/>
                  </a:cubicBezTo>
                  <a:cubicBezTo>
                    <a:pt x="4" y="46"/>
                    <a:pt x="4" y="46"/>
                    <a:pt x="4" y="46"/>
                  </a:cubicBezTo>
                  <a:cubicBezTo>
                    <a:pt x="2" y="46"/>
                    <a:pt x="1" y="47"/>
                    <a:pt x="1" y="48"/>
                  </a:cubicBezTo>
                  <a:cubicBezTo>
                    <a:pt x="0" y="55"/>
                    <a:pt x="0" y="55"/>
                    <a:pt x="0" y="55"/>
                  </a:cubicBezTo>
                  <a:cubicBezTo>
                    <a:pt x="0" y="56"/>
                    <a:pt x="0" y="57"/>
                    <a:pt x="2" y="57"/>
                  </a:cubicBezTo>
                  <a:cubicBezTo>
                    <a:pt x="7" y="59"/>
                    <a:pt x="7" y="59"/>
                    <a:pt x="7" y="59"/>
                  </a:cubicBezTo>
                  <a:cubicBezTo>
                    <a:pt x="8" y="59"/>
                    <a:pt x="9" y="59"/>
                    <a:pt x="9" y="61"/>
                  </a:cubicBezTo>
                  <a:cubicBezTo>
                    <a:pt x="9" y="61"/>
                    <a:pt x="9" y="61"/>
                    <a:pt x="9" y="61"/>
                  </a:cubicBezTo>
                  <a:cubicBezTo>
                    <a:pt x="9" y="61"/>
                    <a:pt x="9" y="62"/>
                    <a:pt x="9" y="62"/>
                  </a:cubicBezTo>
                  <a:cubicBezTo>
                    <a:pt x="9" y="62"/>
                    <a:pt x="9" y="63"/>
                    <a:pt x="9" y="63"/>
                  </a:cubicBezTo>
                  <a:cubicBezTo>
                    <a:pt x="9" y="63"/>
                    <a:pt x="9" y="63"/>
                    <a:pt x="9" y="63"/>
                  </a:cubicBezTo>
                  <a:cubicBezTo>
                    <a:pt x="9" y="65"/>
                    <a:pt x="8" y="65"/>
                    <a:pt x="7" y="66"/>
                  </a:cubicBezTo>
                  <a:cubicBezTo>
                    <a:pt x="2" y="67"/>
                    <a:pt x="2" y="67"/>
                    <a:pt x="2" y="67"/>
                  </a:cubicBezTo>
                  <a:cubicBezTo>
                    <a:pt x="0" y="67"/>
                    <a:pt x="0" y="68"/>
                    <a:pt x="0" y="69"/>
                  </a:cubicBezTo>
                  <a:cubicBezTo>
                    <a:pt x="1" y="77"/>
                    <a:pt x="1" y="77"/>
                    <a:pt x="1" y="77"/>
                  </a:cubicBezTo>
                  <a:cubicBezTo>
                    <a:pt x="1" y="78"/>
                    <a:pt x="2" y="78"/>
                    <a:pt x="4" y="78"/>
                  </a:cubicBezTo>
                  <a:cubicBezTo>
                    <a:pt x="10" y="78"/>
                    <a:pt x="10" y="78"/>
                    <a:pt x="10" y="78"/>
                  </a:cubicBezTo>
                  <a:cubicBezTo>
                    <a:pt x="10" y="78"/>
                    <a:pt x="11" y="78"/>
                    <a:pt x="12" y="79"/>
                  </a:cubicBezTo>
                  <a:cubicBezTo>
                    <a:pt x="12" y="79"/>
                    <a:pt x="12" y="79"/>
                    <a:pt x="12" y="79"/>
                  </a:cubicBezTo>
                  <a:cubicBezTo>
                    <a:pt x="12" y="80"/>
                    <a:pt x="13" y="81"/>
                    <a:pt x="13" y="81"/>
                  </a:cubicBezTo>
                  <a:cubicBezTo>
                    <a:pt x="13" y="81"/>
                    <a:pt x="13" y="81"/>
                    <a:pt x="13" y="81"/>
                  </a:cubicBezTo>
                  <a:cubicBezTo>
                    <a:pt x="13" y="83"/>
                    <a:pt x="12" y="84"/>
                    <a:pt x="12" y="84"/>
                  </a:cubicBezTo>
                  <a:cubicBezTo>
                    <a:pt x="7" y="87"/>
                    <a:pt x="7" y="87"/>
                    <a:pt x="7" y="87"/>
                  </a:cubicBezTo>
                  <a:cubicBezTo>
                    <a:pt x="6" y="88"/>
                    <a:pt x="6" y="89"/>
                    <a:pt x="6" y="90"/>
                  </a:cubicBezTo>
                  <a:cubicBezTo>
                    <a:pt x="10" y="96"/>
                    <a:pt x="10" y="96"/>
                    <a:pt x="10" y="96"/>
                  </a:cubicBezTo>
                  <a:cubicBezTo>
                    <a:pt x="10" y="97"/>
                    <a:pt x="12" y="98"/>
                    <a:pt x="13" y="97"/>
                  </a:cubicBezTo>
                  <a:cubicBezTo>
                    <a:pt x="18" y="95"/>
                    <a:pt x="18" y="95"/>
                    <a:pt x="18" y="95"/>
                  </a:cubicBezTo>
                  <a:cubicBezTo>
                    <a:pt x="19" y="95"/>
                    <a:pt x="20" y="94"/>
                    <a:pt x="21" y="95"/>
                  </a:cubicBezTo>
                  <a:cubicBezTo>
                    <a:pt x="21" y="95"/>
                    <a:pt x="21" y="95"/>
                    <a:pt x="21" y="95"/>
                  </a:cubicBezTo>
                  <a:cubicBezTo>
                    <a:pt x="21" y="96"/>
                    <a:pt x="22" y="96"/>
                    <a:pt x="22" y="97"/>
                  </a:cubicBezTo>
                  <a:cubicBezTo>
                    <a:pt x="22" y="97"/>
                    <a:pt x="22" y="97"/>
                    <a:pt x="22" y="97"/>
                  </a:cubicBezTo>
                  <a:cubicBezTo>
                    <a:pt x="23" y="98"/>
                    <a:pt x="23" y="100"/>
                    <a:pt x="22" y="100"/>
                  </a:cubicBezTo>
                  <a:cubicBezTo>
                    <a:pt x="19" y="105"/>
                    <a:pt x="19" y="105"/>
                    <a:pt x="19" y="105"/>
                  </a:cubicBezTo>
                  <a:cubicBezTo>
                    <a:pt x="18" y="106"/>
                    <a:pt x="18" y="107"/>
                    <a:pt x="19" y="108"/>
                  </a:cubicBezTo>
                  <a:cubicBezTo>
                    <a:pt x="25" y="112"/>
                    <a:pt x="25" y="112"/>
                    <a:pt x="25" y="112"/>
                  </a:cubicBezTo>
                  <a:cubicBezTo>
                    <a:pt x="26" y="113"/>
                    <a:pt x="27" y="113"/>
                    <a:pt x="28" y="112"/>
                  </a:cubicBezTo>
                  <a:cubicBezTo>
                    <a:pt x="32" y="108"/>
                    <a:pt x="32" y="108"/>
                    <a:pt x="32" y="108"/>
                  </a:cubicBezTo>
                  <a:cubicBezTo>
                    <a:pt x="32" y="108"/>
                    <a:pt x="33" y="107"/>
                    <a:pt x="35" y="107"/>
                  </a:cubicBezTo>
                  <a:cubicBezTo>
                    <a:pt x="35" y="107"/>
                    <a:pt x="35" y="107"/>
                    <a:pt x="35" y="107"/>
                  </a:cubicBezTo>
                  <a:cubicBezTo>
                    <a:pt x="35" y="108"/>
                    <a:pt x="36" y="108"/>
                    <a:pt x="37" y="108"/>
                  </a:cubicBezTo>
                  <a:cubicBezTo>
                    <a:pt x="37" y="108"/>
                    <a:pt x="37" y="109"/>
                    <a:pt x="37" y="109"/>
                  </a:cubicBezTo>
                  <a:cubicBezTo>
                    <a:pt x="38" y="109"/>
                    <a:pt x="38" y="111"/>
                    <a:pt x="38" y="111"/>
                  </a:cubicBezTo>
                  <a:cubicBezTo>
                    <a:pt x="36" y="117"/>
                    <a:pt x="36" y="117"/>
                    <a:pt x="36" y="117"/>
                  </a:cubicBezTo>
                  <a:cubicBezTo>
                    <a:pt x="36" y="118"/>
                    <a:pt x="36" y="119"/>
                    <a:pt x="37" y="120"/>
                  </a:cubicBezTo>
                  <a:cubicBezTo>
                    <a:pt x="44" y="122"/>
                    <a:pt x="44" y="122"/>
                    <a:pt x="44" y="122"/>
                  </a:cubicBezTo>
                  <a:cubicBezTo>
                    <a:pt x="45" y="123"/>
                    <a:pt x="46" y="122"/>
                    <a:pt x="47" y="121"/>
                  </a:cubicBezTo>
                  <a:cubicBezTo>
                    <a:pt x="49" y="116"/>
                    <a:pt x="49" y="116"/>
                    <a:pt x="49" y="116"/>
                  </a:cubicBezTo>
                  <a:cubicBezTo>
                    <a:pt x="50" y="115"/>
                    <a:pt x="50" y="114"/>
                    <a:pt x="52" y="114"/>
                  </a:cubicBezTo>
                  <a:cubicBezTo>
                    <a:pt x="52" y="114"/>
                    <a:pt x="52" y="114"/>
                    <a:pt x="52" y="114"/>
                  </a:cubicBezTo>
                  <a:cubicBezTo>
                    <a:pt x="53" y="114"/>
                    <a:pt x="53" y="114"/>
                    <a:pt x="54" y="114"/>
                  </a:cubicBezTo>
                  <a:cubicBezTo>
                    <a:pt x="54" y="114"/>
                    <a:pt x="54" y="114"/>
                    <a:pt x="54" y="114"/>
                  </a:cubicBezTo>
                  <a:cubicBezTo>
                    <a:pt x="56" y="115"/>
                    <a:pt x="56" y="116"/>
                    <a:pt x="56" y="117"/>
                  </a:cubicBezTo>
                  <a:cubicBezTo>
                    <a:pt x="56" y="123"/>
                    <a:pt x="56" y="123"/>
                    <a:pt x="56" y="123"/>
                  </a:cubicBezTo>
                  <a:cubicBezTo>
                    <a:pt x="57" y="124"/>
                    <a:pt x="58" y="125"/>
                    <a:pt x="59" y="125"/>
                  </a:cubicBezTo>
                  <a:cubicBezTo>
                    <a:pt x="66" y="125"/>
                    <a:pt x="66" y="125"/>
                    <a:pt x="66" y="125"/>
                  </a:cubicBezTo>
                  <a:cubicBezTo>
                    <a:pt x="67" y="125"/>
                    <a:pt x="68" y="124"/>
                    <a:pt x="68" y="123"/>
                  </a:cubicBezTo>
                  <a:cubicBezTo>
                    <a:pt x="68" y="117"/>
                    <a:pt x="68" y="117"/>
                    <a:pt x="68" y="117"/>
                  </a:cubicBezTo>
                  <a:cubicBezTo>
                    <a:pt x="69" y="116"/>
                    <a:pt x="69" y="115"/>
                    <a:pt x="70" y="114"/>
                  </a:cubicBezTo>
                  <a:cubicBezTo>
                    <a:pt x="70" y="114"/>
                    <a:pt x="70" y="114"/>
                    <a:pt x="70" y="114"/>
                  </a:cubicBezTo>
                  <a:cubicBezTo>
                    <a:pt x="71" y="114"/>
                    <a:pt x="72" y="114"/>
                    <a:pt x="72" y="114"/>
                  </a:cubicBezTo>
                  <a:cubicBezTo>
                    <a:pt x="72" y="114"/>
                    <a:pt x="72" y="114"/>
                    <a:pt x="73" y="114"/>
                  </a:cubicBezTo>
                  <a:cubicBezTo>
                    <a:pt x="74" y="114"/>
                    <a:pt x="75" y="115"/>
                    <a:pt x="75" y="116"/>
                  </a:cubicBezTo>
                  <a:cubicBezTo>
                    <a:pt x="77" y="121"/>
                    <a:pt x="77" y="121"/>
                    <a:pt x="77" y="121"/>
                  </a:cubicBezTo>
                  <a:cubicBezTo>
                    <a:pt x="78" y="122"/>
                    <a:pt x="79" y="123"/>
                    <a:pt x="80" y="122"/>
                  </a:cubicBezTo>
                  <a:cubicBezTo>
                    <a:pt x="87" y="120"/>
                    <a:pt x="87" y="120"/>
                    <a:pt x="87" y="120"/>
                  </a:cubicBezTo>
                  <a:cubicBezTo>
                    <a:pt x="88" y="119"/>
                    <a:pt x="89" y="118"/>
                    <a:pt x="88" y="117"/>
                  </a:cubicBezTo>
                  <a:cubicBezTo>
                    <a:pt x="87" y="111"/>
                    <a:pt x="87" y="111"/>
                    <a:pt x="87" y="111"/>
                  </a:cubicBezTo>
                  <a:cubicBezTo>
                    <a:pt x="87" y="111"/>
                    <a:pt x="86" y="109"/>
                    <a:pt x="88" y="109"/>
                  </a:cubicBezTo>
                  <a:cubicBezTo>
                    <a:pt x="88" y="109"/>
                    <a:pt x="88" y="109"/>
                    <a:pt x="88" y="108"/>
                  </a:cubicBezTo>
                  <a:cubicBezTo>
                    <a:pt x="88" y="108"/>
                    <a:pt x="89" y="108"/>
                    <a:pt x="90" y="107"/>
                  </a:cubicBezTo>
                  <a:cubicBezTo>
                    <a:pt x="90" y="107"/>
                    <a:pt x="90" y="107"/>
                    <a:pt x="90" y="107"/>
                  </a:cubicBezTo>
                  <a:cubicBezTo>
                    <a:pt x="91" y="107"/>
                    <a:pt x="92" y="108"/>
                    <a:pt x="93" y="108"/>
                  </a:cubicBezTo>
                  <a:cubicBezTo>
                    <a:pt x="97" y="112"/>
                    <a:pt x="97" y="112"/>
                    <a:pt x="97" y="112"/>
                  </a:cubicBezTo>
                  <a:cubicBezTo>
                    <a:pt x="98" y="113"/>
                    <a:pt x="99" y="113"/>
                    <a:pt x="100" y="112"/>
                  </a:cubicBezTo>
                  <a:cubicBezTo>
                    <a:pt x="105" y="108"/>
                    <a:pt x="105" y="108"/>
                    <a:pt x="105" y="108"/>
                  </a:cubicBezTo>
                  <a:cubicBezTo>
                    <a:pt x="106" y="107"/>
                    <a:pt x="106" y="106"/>
                    <a:pt x="106" y="105"/>
                  </a:cubicBezTo>
                  <a:cubicBezTo>
                    <a:pt x="102" y="100"/>
                    <a:pt x="102" y="100"/>
                    <a:pt x="102" y="100"/>
                  </a:cubicBezTo>
                  <a:cubicBezTo>
                    <a:pt x="102" y="100"/>
                    <a:pt x="101" y="98"/>
                    <a:pt x="102" y="97"/>
                  </a:cubicBezTo>
                  <a:cubicBezTo>
                    <a:pt x="102" y="97"/>
                    <a:pt x="102" y="97"/>
                    <a:pt x="102" y="97"/>
                  </a:cubicBezTo>
                  <a:cubicBezTo>
                    <a:pt x="103" y="96"/>
                    <a:pt x="103" y="96"/>
                    <a:pt x="103" y="95"/>
                  </a:cubicBezTo>
                  <a:cubicBezTo>
                    <a:pt x="103" y="95"/>
                    <a:pt x="103" y="95"/>
                    <a:pt x="104" y="95"/>
                  </a:cubicBezTo>
                  <a:cubicBezTo>
                    <a:pt x="105" y="94"/>
                    <a:pt x="106" y="95"/>
                    <a:pt x="106" y="95"/>
                  </a:cubicBezTo>
                  <a:cubicBezTo>
                    <a:pt x="112" y="97"/>
                    <a:pt x="112" y="97"/>
                    <a:pt x="112" y="97"/>
                  </a:cubicBezTo>
                  <a:cubicBezTo>
                    <a:pt x="113" y="98"/>
                    <a:pt x="114" y="97"/>
                    <a:pt x="115" y="96"/>
                  </a:cubicBezTo>
                  <a:cubicBezTo>
                    <a:pt x="118" y="90"/>
                    <a:pt x="118" y="90"/>
                    <a:pt x="118" y="90"/>
                  </a:cubicBezTo>
                  <a:cubicBezTo>
                    <a:pt x="119" y="89"/>
                    <a:pt x="118" y="88"/>
                    <a:pt x="117" y="87"/>
                  </a:cubicBezTo>
                  <a:cubicBezTo>
                    <a:pt x="113" y="84"/>
                    <a:pt x="113" y="84"/>
                    <a:pt x="113" y="84"/>
                  </a:cubicBezTo>
                  <a:cubicBezTo>
                    <a:pt x="112" y="84"/>
                    <a:pt x="111" y="83"/>
                    <a:pt x="111" y="81"/>
                  </a:cubicBezTo>
                  <a:cubicBezTo>
                    <a:pt x="111" y="81"/>
                    <a:pt x="112" y="81"/>
                    <a:pt x="112" y="81"/>
                  </a:cubicBezTo>
                  <a:cubicBezTo>
                    <a:pt x="112" y="81"/>
                    <a:pt x="112" y="80"/>
                    <a:pt x="112" y="79"/>
                  </a:cubicBezTo>
                  <a:cubicBezTo>
                    <a:pt x="112" y="79"/>
                    <a:pt x="112" y="79"/>
                    <a:pt x="112" y="79"/>
                  </a:cubicBezTo>
                  <a:cubicBezTo>
                    <a:pt x="113" y="78"/>
                    <a:pt x="114" y="78"/>
                    <a:pt x="115" y="78"/>
                  </a:cubicBezTo>
                  <a:cubicBezTo>
                    <a:pt x="121" y="78"/>
                    <a:pt x="121" y="78"/>
                    <a:pt x="121" y="78"/>
                  </a:cubicBezTo>
                  <a:cubicBezTo>
                    <a:pt x="122" y="78"/>
                    <a:pt x="123" y="78"/>
                    <a:pt x="123" y="77"/>
                  </a:cubicBezTo>
                  <a:cubicBezTo>
                    <a:pt x="124" y="69"/>
                    <a:pt x="124" y="69"/>
                    <a:pt x="124" y="69"/>
                  </a:cubicBezTo>
                  <a:cubicBezTo>
                    <a:pt x="125" y="68"/>
                    <a:pt x="124" y="67"/>
                    <a:pt x="123" y="67"/>
                  </a:cubicBezTo>
                  <a:close/>
                  <a:moveTo>
                    <a:pt x="62" y="106"/>
                  </a:moveTo>
                  <a:cubicBezTo>
                    <a:pt x="38" y="106"/>
                    <a:pt x="18" y="86"/>
                    <a:pt x="18" y="62"/>
                  </a:cubicBezTo>
                  <a:cubicBezTo>
                    <a:pt x="18" y="38"/>
                    <a:pt x="38" y="18"/>
                    <a:pt x="62" y="18"/>
                  </a:cubicBezTo>
                  <a:cubicBezTo>
                    <a:pt x="86" y="18"/>
                    <a:pt x="106" y="38"/>
                    <a:pt x="106" y="62"/>
                  </a:cubicBezTo>
                  <a:cubicBezTo>
                    <a:pt x="106" y="86"/>
                    <a:pt x="86" y="106"/>
                    <a:pt x="62" y="10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sp>
          <p:nvSpPr>
            <p:cNvPr id="609" name="Freeform 156">
              <a:extLst>
                <a:ext uri="{FF2B5EF4-FFF2-40B4-BE49-F238E27FC236}">
                  <a16:creationId xmlns:a16="http://schemas.microsoft.com/office/drawing/2014/main" xmlns="" id="{279EB326-DDAB-E672-58A7-42B7134623E2}"/>
                </a:ext>
              </a:extLst>
            </p:cNvPr>
            <p:cNvSpPr>
              <a:spLocks noEditPoints="1"/>
            </p:cNvSpPr>
            <p:nvPr/>
          </p:nvSpPr>
          <p:spPr bwMode="auto">
            <a:xfrm>
              <a:off x="5243513" y="4116388"/>
              <a:ext cx="331788" cy="331788"/>
            </a:xfrm>
            <a:custGeom>
              <a:avLst/>
              <a:gdLst>
                <a:gd name="T0" fmla="*/ 41 w 83"/>
                <a:gd name="T1" fmla="*/ 0 h 83"/>
                <a:gd name="T2" fmla="*/ 0 w 83"/>
                <a:gd name="T3" fmla="*/ 41 h 83"/>
                <a:gd name="T4" fmla="*/ 41 w 83"/>
                <a:gd name="T5" fmla="*/ 83 h 83"/>
                <a:gd name="T6" fmla="*/ 83 w 83"/>
                <a:gd name="T7" fmla="*/ 41 h 83"/>
                <a:gd name="T8" fmla="*/ 41 w 83"/>
                <a:gd name="T9" fmla="*/ 0 h 83"/>
                <a:gd name="T10" fmla="*/ 41 w 83"/>
                <a:gd name="T11" fmla="*/ 37 h 83"/>
                <a:gd name="T12" fmla="*/ 46 w 83"/>
                <a:gd name="T13" fmla="*/ 41 h 83"/>
                <a:gd name="T14" fmla="*/ 41 w 83"/>
                <a:gd name="T15" fmla="*/ 46 h 83"/>
                <a:gd name="T16" fmla="*/ 37 w 83"/>
                <a:gd name="T17" fmla="*/ 41 h 83"/>
                <a:gd name="T18" fmla="*/ 41 w 83"/>
                <a:gd name="T19" fmla="*/ 37 h 83"/>
                <a:gd name="T20" fmla="*/ 2 w 83"/>
                <a:gd name="T21" fmla="*/ 41 h 83"/>
                <a:gd name="T22" fmla="*/ 35 w 83"/>
                <a:gd name="T23" fmla="*/ 2 h 83"/>
                <a:gd name="T24" fmla="*/ 35 w 83"/>
                <a:gd name="T25" fmla="*/ 33 h 83"/>
                <a:gd name="T26" fmla="*/ 31 w 83"/>
                <a:gd name="T27" fmla="*/ 40 h 83"/>
                <a:gd name="T28" fmla="*/ 5 w 83"/>
                <a:gd name="T29" fmla="*/ 56 h 83"/>
                <a:gd name="T30" fmla="*/ 2 w 83"/>
                <a:gd name="T31" fmla="*/ 41 h 83"/>
                <a:gd name="T32" fmla="*/ 41 w 83"/>
                <a:gd name="T33" fmla="*/ 80 h 83"/>
                <a:gd name="T34" fmla="*/ 11 w 83"/>
                <a:gd name="T35" fmla="*/ 65 h 83"/>
                <a:gd name="T36" fmla="*/ 37 w 83"/>
                <a:gd name="T37" fmla="*/ 50 h 83"/>
                <a:gd name="T38" fmla="*/ 41 w 83"/>
                <a:gd name="T39" fmla="*/ 51 h 83"/>
                <a:gd name="T40" fmla="*/ 45 w 83"/>
                <a:gd name="T41" fmla="*/ 50 h 83"/>
                <a:gd name="T42" fmla="*/ 72 w 83"/>
                <a:gd name="T43" fmla="*/ 65 h 83"/>
                <a:gd name="T44" fmla="*/ 41 w 83"/>
                <a:gd name="T45" fmla="*/ 80 h 83"/>
                <a:gd name="T46" fmla="*/ 51 w 83"/>
                <a:gd name="T47" fmla="*/ 40 h 83"/>
                <a:gd name="T48" fmla="*/ 47 w 83"/>
                <a:gd name="T49" fmla="*/ 33 h 83"/>
                <a:gd name="T50" fmla="*/ 47 w 83"/>
                <a:gd name="T51" fmla="*/ 2 h 83"/>
                <a:gd name="T52" fmla="*/ 80 w 83"/>
                <a:gd name="T53" fmla="*/ 41 h 83"/>
                <a:gd name="T54" fmla="*/ 78 w 83"/>
                <a:gd name="T55" fmla="*/ 56 h 83"/>
                <a:gd name="T56" fmla="*/ 51 w 83"/>
                <a:gd name="T57" fmla="*/ 4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3" h="83">
                  <a:moveTo>
                    <a:pt x="41" y="0"/>
                  </a:moveTo>
                  <a:cubicBezTo>
                    <a:pt x="18" y="0"/>
                    <a:pt x="0" y="18"/>
                    <a:pt x="0" y="41"/>
                  </a:cubicBezTo>
                  <a:cubicBezTo>
                    <a:pt x="0" y="64"/>
                    <a:pt x="18" y="83"/>
                    <a:pt x="41" y="83"/>
                  </a:cubicBezTo>
                  <a:cubicBezTo>
                    <a:pt x="64" y="83"/>
                    <a:pt x="83" y="64"/>
                    <a:pt x="83" y="41"/>
                  </a:cubicBezTo>
                  <a:cubicBezTo>
                    <a:pt x="83" y="18"/>
                    <a:pt x="64" y="0"/>
                    <a:pt x="41" y="0"/>
                  </a:cubicBezTo>
                  <a:close/>
                  <a:moveTo>
                    <a:pt x="41" y="37"/>
                  </a:moveTo>
                  <a:cubicBezTo>
                    <a:pt x="44" y="37"/>
                    <a:pt x="46" y="39"/>
                    <a:pt x="46" y="41"/>
                  </a:cubicBezTo>
                  <a:cubicBezTo>
                    <a:pt x="46" y="44"/>
                    <a:pt x="44" y="46"/>
                    <a:pt x="41" y="46"/>
                  </a:cubicBezTo>
                  <a:cubicBezTo>
                    <a:pt x="39" y="46"/>
                    <a:pt x="37" y="44"/>
                    <a:pt x="37" y="41"/>
                  </a:cubicBezTo>
                  <a:cubicBezTo>
                    <a:pt x="37" y="39"/>
                    <a:pt x="39" y="37"/>
                    <a:pt x="41" y="37"/>
                  </a:cubicBezTo>
                  <a:close/>
                  <a:moveTo>
                    <a:pt x="2" y="41"/>
                  </a:moveTo>
                  <a:cubicBezTo>
                    <a:pt x="2" y="22"/>
                    <a:pt x="17" y="5"/>
                    <a:pt x="35" y="2"/>
                  </a:cubicBezTo>
                  <a:cubicBezTo>
                    <a:pt x="35" y="33"/>
                    <a:pt x="35" y="33"/>
                    <a:pt x="35" y="33"/>
                  </a:cubicBezTo>
                  <a:cubicBezTo>
                    <a:pt x="33" y="35"/>
                    <a:pt x="32" y="37"/>
                    <a:pt x="31" y="40"/>
                  </a:cubicBezTo>
                  <a:cubicBezTo>
                    <a:pt x="5" y="56"/>
                    <a:pt x="5" y="56"/>
                    <a:pt x="5" y="56"/>
                  </a:cubicBezTo>
                  <a:cubicBezTo>
                    <a:pt x="3" y="51"/>
                    <a:pt x="2" y="46"/>
                    <a:pt x="2" y="41"/>
                  </a:cubicBezTo>
                  <a:close/>
                  <a:moveTo>
                    <a:pt x="41" y="80"/>
                  </a:moveTo>
                  <a:cubicBezTo>
                    <a:pt x="29" y="80"/>
                    <a:pt x="18" y="74"/>
                    <a:pt x="11" y="65"/>
                  </a:cubicBezTo>
                  <a:cubicBezTo>
                    <a:pt x="37" y="50"/>
                    <a:pt x="37" y="50"/>
                    <a:pt x="37" y="50"/>
                  </a:cubicBezTo>
                  <a:cubicBezTo>
                    <a:pt x="38" y="51"/>
                    <a:pt x="40" y="51"/>
                    <a:pt x="41" y="51"/>
                  </a:cubicBezTo>
                  <a:cubicBezTo>
                    <a:pt x="43" y="51"/>
                    <a:pt x="44" y="51"/>
                    <a:pt x="45" y="50"/>
                  </a:cubicBezTo>
                  <a:cubicBezTo>
                    <a:pt x="72" y="65"/>
                    <a:pt x="72" y="65"/>
                    <a:pt x="72" y="65"/>
                  </a:cubicBezTo>
                  <a:cubicBezTo>
                    <a:pt x="65" y="74"/>
                    <a:pt x="54" y="80"/>
                    <a:pt x="41" y="80"/>
                  </a:cubicBezTo>
                  <a:close/>
                  <a:moveTo>
                    <a:pt x="51" y="40"/>
                  </a:moveTo>
                  <a:cubicBezTo>
                    <a:pt x="51" y="37"/>
                    <a:pt x="49" y="35"/>
                    <a:pt x="47" y="33"/>
                  </a:cubicBezTo>
                  <a:cubicBezTo>
                    <a:pt x="47" y="2"/>
                    <a:pt x="47" y="2"/>
                    <a:pt x="47" y="2"/>
                  </a:cubicBezTo>
                  <a:cubicBezTo>
                    <a:pt x="66" y="5"/>
                    <a:pt x="80" y="22"/>
                    <a:pt x="80" y="41"/>
                  </a:cubicBezTo>
                  <a:cubicBezTo>
                    <a:pt x="80" y="46"/>
                    <a:pt x="79" y="51"/>
                    <a:pt x="78" y="56"/>
                  </a:cubicBezTo>
                  <a:lnTo>
                    <a:pt x="51" y="4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Montserrat"/>
              </a:endParaRPr>
            </a:p>
          </p:txBody>
        </p:sp>
      </p:grpSp>
      <p:sp>
        <p:nvSpPr>
          <p:cNvPr id="93" name="Arc 92"/>
          <p:cNvSpPr/>
          <p:nvPr/>
        </p:nvSpPr>
        <p:spPr>
          <a:xfrm rot="5400000">
            <a:off x="495679" y="4338653"/>
            <a:ext cx="6317222" cy="6659622"/>
          </a:xfrm>
          <a:prstGeom prst="arc">
            <a:avLst>
              <a:gd name="adj1" fmla="val 17878158"/>
              <a:gd name="adj2" fmla="val 0"/>
            </a:avLst>
          </a:prstGeom>
          <a:noFill/>
          <a:ln w="76200" cap="rnd">
            <a:solidFill>
              <a:srgbClr val="5FC3F2"/>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cxnSp>
        <p:nvCxnSpPr>
          <p:cNvPr id="4106" name="Elbow Connector 4105"/>
          <p:cNvCxnSpPr>
            <a:stCxn id="95" idx="4"/>
            <a:endCxn id="113" idx="1"/>
          </p:cNvCxnSpPr>
          <p:nvPr/>
        </p:nvCxnSpPr>
        <p:spPr>
          <a:xfrm rot="16200000" flipH="1">
            <a:off x="5504332" y="10517533"/>
            <a:ext cx="1249372" cy="1552845"/>
          </a:xfrm>
          <a:prstGeom prst="bentConnector2">
            <a:avLst/>
          </a:prstGeom>
          <a:noFill/>
          <a:ln w="57150" cap="flat">
            <a:solidFill>
              <a:srgbClr val="00B0F0"/>
            </a:solidFill>
            <a:prstDash val="solid"/>
            <a:miter lim="400000"/>
          </a:ln>
          <a:effectLst/>
          <a:sp3d/>
        </p:spPr>
        <p:style>
          <a:lnRef idx="0">
            <a:scrgbClr r="0" g="0" b="0"/>
          </a:lnRef>
          <a:fillRef idx="0">
            <a:scrgbClr r="0" g="0" b="0"/>
          </a:fillRef>
          <a:effectRef idx="0">
            <a:scrgbClr r="0" g="0" b="0"/>
          </a:effectRef>
          <a:fontRef idx="none"/>
        </p:style>
      </p:cxnSp>
      <p:sp>
        <p:nvSpPr>
          <p:cNvPr id="113" name="Rounded Rectangle 112"/>
          <p:cNvSpPr/>
          <p:nvPr/>
        </p:nvSpPr>
        <p:spPr>
          <a:xfrm>
            <a:off x="6905441" y="10766751"/>
            <a:ext cx="14174449" cy="2303782"/>
          </a:xfrm>
          <a:prstGeom prst="roundRect">
            <a:avLst>
              <a:gd name="adj" fmla="val 17072"/>
            </a:avLst>
          </a:prstGeom>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10800000" scaled="1"/>
            <a:tileRect/>
          </a:gradFill>
          <a:ln w="101600" cap="flat">
            <a:solidFill>
              <a:srgbClr val="5FC3F2"/>
            </a:solidFill>
            <a:miter lim="400000"/>
          </a:ln>
          <a:effectLst>
            <a:outerShdw blurRad="4064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14" name="Straight Connector 113"/>
          <p:cNvCxnSpPr/>
          <p:nvPr/>
        </p:nvCxnSpPr>
        <p:spPr>
          <a:xfrm>
            <a:off x="18876349" y="11258066"/>
            <a:ext cx="0" cy="1371600"/>
          </a:xfrm>
          <a:prstGeom prst="line">
            <a:avLst/>
          </a:prstGeom>
          <a:noFill/>
          <a:ln w="38100" cap="rnd" cmpd="sng">
            <a:solidFill>
              <a:schemeClr val="tx1">
                <a:alpha val="50000"/>
              </a:schemeClr>
            </a:solidFill>
            <a:prstDash val="solid"/>
            <a:round/>
          </a:ln>
          <a:effectLst/>
          <a:sp3d/>
        </p:spPr>
        <p:style>
          <a:lnRef idx="0">
            <a:scrgbClr r="0" g="0" b="0"/>
          </a:lnRef>
          <a:fillRef idx="0">
            <a:scrgbClr r="0" g="0" b="0"/>
          </a:fillRef>
          <a:effectRef idx="0">
            <a:scrgbClr r="0" g="0" b="0"/>
          </a:effectRef>
          <a:fontRef idx="none"/>
        </p:style>
      </p:cxnSp>
      <p:sp>
        <p:nvSpPr>
          <p:cNvPr id="115" name="TextBox 114">
            <a:extLst>
              <a:ext uri="{FF2B5EF4-FFF2-40B4-BE49-F238E27FC236}">
                <a16:creationId xmlns:a16="http://schemas.microsoft.com/office/drawing/2014/main" xmlns="" id="{89988FEF-37E7-620E-5575-2D9A5A21A4CF}"/>
              </a:ext>
            </a:extLst>
          </p:cNvPr>
          <p:cNvSpPr txBox="1"/>
          <p:nvPr/>
        </p:nvSpPr>
        <p:spPr>
          <a:xfrm>
            <a:off x="7324762" y="10992940"/>
            <a:ext cx="2549524" cy="904863"/>
          </a:xfrm>
          <a:prstGeom prst="rect">
            <a:avLst/>
          </a:prstGeom>
          <a:noFill/>
        </p:spPr>
        <p:txBody>
          <a:bodyPr wrap="square" rtlCol="0" anchor="ctr">
            <a:spAutoFit/>
          </a:bodyPr>
          <a:lstStyle/>
          <a:p>
            <a:r>
              <a:rPr lang="en-GB" sz="4400" dirty="0" smtClean="0">
                <a:solidFill>
                  <a:schemeClr val="tx1"/>
                </a:solidFill>
                <a:latin typeface="Open Sans bold" panose="020B0806030504020204" pitchFamily="34" charset="0"/>
                <a:ea typeface="Open Sans bold" panose="020B0806030504020204" pitchFamily="34" charset="0"/>
                <a:cs typeface="Open Sans bold" panose="020B0806030504020204" pitchFamily="34" charset="0"/>
              </a:rPr>
              <a:t>CSRM</a:t>
            </a:r>
            <a:endParaRPr lang="en-US" sz="4400" dirty="0">
              <a:solidFill>
                <a:schemeClr val="tx1"/>
              </a:solidFill>
              <a:latin typeface="Open Sans bold" panose="020B0806030504020204" pitchFamily="34" charset="0"/>
              <a:ea typeface="Open Sans bold" panose="020B0806030504020204" pitchFamily="34" charset="0"/>
              <a:cs typeface="Open Sans bold" panose="020B0806030504020204" pitchFamily="34" charset="0"/>
            </a:endParaRPr>
          </a:p>
        </p:txBody>
      </p:sp>
      <p:sp>
        <p:nvSpPr>
          <p:cNvPr id="116" name="TextBox 115">
            <a:extLst>
              <a:ext uri="{FF2B5EF4-FFF2-40B4-BE49-F238E27FC236}">
                <a16:creationId xmlns:a16="http://schemas.microsoft.com/office/drawing/2014/main" xmlns="" id="{9219EC62-F22F-182E-5588-12481AD83AF0}"/>
              </a:ext>
            </a:extLst>
          </p:cNvPr>
          <p:cNvSpPr txBox="1"/>
          <p:nvPr/>
        </p:nvSpPr>
        <p:spPr>
          <a:xfrm>
            <a:off x="7345061" y="11765696"/>
            <a:ext cx="11679479" cy="954107"/>
          </a:xfrm>
          <a:prstGeom prst="rect">
            <a:avLst/>
          </a:prstGeom>
          <a:noFill/>
        </p:spPr>
        <p:txBody>
          <a:bodyPr wrap="square" rtlCol="0" anchor="ctr">
            <a:spAutoFit/>
          </a:bodyPr>
          <a:lstStyle/>
          <a:p>
            <a:pPr>
              <a:lnSpc>
                <a:spcPct val="100000"/>
              </a:lnSpc>
            </a:pPr>
            <a:r>
              <a:rPr lang="en-US" sz="2800" dirty="0">
                <a:solidFill>
                  <a:schemeClr val="tx1"/>
                </a:solidFill>
                <a:latin typeface="Calibri" panose="020F0502020204030204" pitchFamily="34" charset="0"/>
                <a:cs typeface="Calibri" panose="020F0502020204030204" pitchFamily="34" charset="0"/>
              </a:rPr>
              <a:t>CSRM is an end-to-end system for efficiently managing customer service requests, streamlining the process from submission to resolution and feedback.</a:t>
            </a:r>
            <a:endParaRPr lang="en-US" sz="2800" dirty="0">
              <a:solidFill>
                <a:schemeClr val="tx1"/>
              </a:solidFill>
              <a:latin typeface="Calibri" panose="020F0502020204030204" pitchFamily="34" charset="0"/>
              <a:ea typeface="Open Sans" panose="020B0606030504020204" pitchFamily="34" charset="0"/>
              <a:cs typeface="Calibri" panose="020F0502020204030204" pitchFamily="34" charset="0"/>
            </a:endParaRPr>
          </a:p>
        </p:txBody>
      </p:sp>
      <p:sp>
        <p:nvSpPr>
          <p:cNvPr id="650" name="Freeform 191">
            <a:extLst>
              <a:ext uri="{FF2B5EF4-FFF2-40B4-BE49-F238E27FC236}">
                <a16:creationId xmlns:a16="http://schemas.microsoft.com/office/drawing/2014/main" xmlns="" id="{AFFA7084-5171-0B51-A20A-B19F084C3909}"/>
              </a:ext>
            </a:extLst>
          </p:cNvPr>
          <p:cNvSpPr>
            <a:spLocks noEditPoints="1"/>
          </p:cNvSpPr>
          <p:nvPr/>
        </p:nvSpPr>
        <p:spPr bwMode="auto">
          <a:xfrm>
            <a:off x="19343979" y="11391531"/>
            <a:ext cx="1053448" cy="1071770"/>
          </a:xfrm>
          <a:custGeom>
            <a:avLst/>
            <a:gdLst>
              <a:gd name="T0" fmla="*/ 103 w 160"/>
              <a:gd name="T1" fmla="*/ 109 h 160"/>
              <a:gd name="T2" fmla="*/ 34 w 160"/>
              <a:gd name="T3" fmla="*/ 100 h 160"/>
              <a:gd name="T4" fmla="*/ 0 w 160"/>
              <a:gd name="T5" fmla="*/ 156 h 160"/>
              <a:gd name="T6" fmla="*/ 34 w 160"/>
              <a:gd name="T7" fmla="*/ 113 h 160"/>
              <a:gd name="T8" fmla="*/ 108 w 160"/>
              <a:gd name="T9" fmla="*/ 120 h 160"/>
              <a:gd name="T10" fmla="*/ 77 w 160"/>
              <a:gd name="T11" fmla="*/ 130 h 160"/>
              <a:gd name="T12" fmla="*/ 142 w 160"/>
              <a:gd name="T13" fmla="*/ 100 h 160"/>
              <a:gd name="T14" fmla="*/ 114 w 160"/>
              <a:gd name="T15" fmla="*/ 143 h 160"/>
              <a:gd name="T16" fmla="*/ 56 w 160"/>
              <a:gd name="T17" fmla="*/ 152 h 160"/>
              <a:gd name="T18" fmla="*/ 160 w 160"/>
              <a:gd name="T19" fmla="*/ 102 h 160"/>
              <a:gd name="T20" fmla="*/ 6 w 160"/>
              <a:gd name="T21" fmla="*/ 104 h 160"/>
              <a:gd name="T22" fmla="*/ 43 w 160"/>
              <a:gd name="T23" fmla="*/ 146 h 160"/>
              <a:gd name="T24" fmla="*/ 43 w 160"/>
              <a:gd name="T25" fmla="*/ 152 h 160"/>
              <a:gd name="T26" fmla="*/ 19 w 160"/>
              <a:gd name="T27" fmla="*/ 148 h 160"/>
              <a:gd name="T28" fmla="*/ 14 w 160"/>
              <a:gd name="T29" fmla="*/ 145 h 160"/>
              <a:gd name="T30" fmla="*/ 39 w 160"/>
              <a:gd name="T31" fmla="*/ 73 h 160"/>
              <a:gd name="T32" fmla="*/ 67 w 160"/>
              <a:gd name="T33" fmla="*/ 7 h 160"/>
              <a:gd name="T34" fmla="*/ 36 w 160"/>
              <a:gd name="T35" fmla="*/ 28 h 160"/>
              <a:gd name="T36" fmla="*/ 36 w 160"/>
              <a:gd name="T37" fmla="*/ 41 h 160"/>
              <a:gd name="T38" fmla="*/ 36 w 160"/>
              <a:gd name="T39" fmla="*/ 41 h 160"/>
              <a:gd name="T40" fmla="*/ 75 w 160"/>
              <a:gd name="T41" fmla="*/ 3 h 160"/>
              <a:gd name="T42" fmla="*/ 116 w 160"/>
              <a:gd name="T43" fmla="*/ 28 h 160"/>
              <a:gd name="T44" fmla="*/ 84 w 160"/>
              <a:gd name="T45" fmla="*/ 76 h 160"/>
              <a:gd name="T46" fmla="*/ 84 w 160"/>
              <a:gd name="T47" fmla="*/ 93 h 160"/>
              <a:gd name="T48" fmla="*/ 123 w 160"/>
              <a:gd name="T49" fmla="*/ 74 h 160"/>
              <a:gd name="T50" fmla="*/ 95 w 160"/>
              <a:gd name="T51" fmla="*/ 0 h 160"/>
              <a:gd name="T52" fmla="*/ 84 w 160"/>
              <a:gd name="T53" fmla="*/ 87 h 160"/>
              <a:gd name="T54" fmla="*/ 84 w 160"/>
              <a:gd name="T55" fmla="*/ 82 h 160"/>
              <a:gd name="T56" fmla="*/ 123 w 160"/>
              <a:gd name="T57" fmla="*/ 67 h 160"/>
              <a:gd name="T58" fmla="*/ 54 w 160"/>
              <a:gd name="T59" fmla="*/ 25 h 160"/>
              <a:gd name="T60" fmla="*/ 54 w 160"/>
              <a:gd name="T61" fmla="*/ 35 h 160"/>
              <a:gd name="T62" fmla="*/ 52 w 160"/>
              <a:gd name="T63" fmla="*/ 50 h 160"/>
              <a:gd name="T64" fmla="*/ 54 w 160"/>
              <a:gd name="T65" fmla="*/ 59 h 160"/>
              <a:gd name="T66" fmla="*/ 67 w 160"/>
              <a:gd name="T67" fmla="*/ 65 h 160"/>
              <a:gd name="T68" fmla="*/ 84 w 160"/>
              <a:gd name="T69" fmla="*/ 73 h 160"/>
              <a:gd name="T70" fmla="*/ 93 w 160"/>
              <a:gd name="T71" fmla="*/ 67 h 160"/>
              <a:gd name="T72" fmla="*/ 104 w 160"/>
              <a:gd name="T73" fmla="*/ 57 h 160"/>
              <a:gd name="T74" fmla="*/ 110 w 160"/>
              <a:gd name="T75" fmla="*/ 48 h 160"/>
              <a:gd name="T76" fmla="*/ 102 w 160"/>
              <a:gd name="T77" fmla="*/ 31 h 160"/>
              <a:gd name="T78" fmla="*/ 97 w 160"/>
              <a:gd name="T79" fmla="*/ 18 h 160"/>
              <a:gd name="T80" fmla="*/ 86 w 160"/>
              <a:gd name="T81" fmla="*/ 16 h 160"/>
              <a:gd name="T82" fmla="*/ 71 w 160"/>
              <a:gd name="T83" fmla="*/ 18 h 160"/>
              <a:gd name="T84" fmla="*/ 78 w 160"/>
              <a:gd name="T85" fmla="*/ 20 h 160"/>
              <a:gd name="T86" fmla="*/ 84 w 160"/>
              <a:gd name="T87" fmla="*/ 25 h 160"/>
              <a:gd name="T88" fmla="*/ 97 w 160"/>
              <a:gd name="T89" fmla="*/ 27 h 160"/>
              <a:gd name="T90" fmla="*/ 102 w 160"/>
              <a:gd name="T91" fmla="*/ 42 h 160"/>
              <a:gd name="T92" fmla="*/ 99 w 160"/>
              <a:gd name="T93" fmla="*/ 46 h 160"/>
              <a:gd name="T94" fmla="*/ 95 w 160"/>
              <a:gd name="T95" fmla="*/ 61 h 160"/>
              <a:gd name="T96" fmla="*/ 82 w 160"/>
              <a:gd name="T97" fmla="*/ 65 h 160"/>
              <a:gd name="T98" fmla="*/ 76 w 160"/>
              <a:gd name="T99" fmla="*/ 61 h 160"/>
              <a:gd name="T100" fmla="*/ 60 w 160"/>
              <a:gd name="T101" fmla="*/ 59 h 160"/>
              <a:gd name="T102" fmla="*/ 58 w 160"/>
              <a:gd name="T103" fmla="*/ 44 h 160"/>
              <a:gd name="T104" fmla="*/ 60 w 160"/>
              <a:gd name="T105" fmla="*/ 40 h 160"/>
              <a:gd name="T106" fmla="*/ 63 w 160"/>
              <a:gd name="T107" fmla="*/ 25 h 160"/>
              <a:gd name="T108" fmla="*/ 80 w 160"/>
              <a:gd name="T109" fmla="*/ 55 h 160"/>
              <a:gd name="T110" fmla="*/ 80 w 160"/>
              <a:gd name="T111" fmla="*/ 55 h 160"/>
              <a:gd name="T112" fmla="*/ 73 w 160"/>
              <a:gd name="T113" fmla="*/ 42 h 160"/>
              <a:gd name="T114" fmla="*/ 19 w 160"/>
              <a:gd name="T115" fmla="*/ 113 h 160"/>
              <a:gd name="T116" fmla="*/ 17 w 160"/>
              <a:gd name="T117" fmla="*/ 137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0" h="160">
                <a:moveTo>
                  <a:pt x="153" y="94"/>
                </a:moveTo>
                <a:cubicBezTo>
                  <a:pt x="149" y="92"/>
                  <a:pt x="142" y="92"/>
                  <a:pt x="138" y="96"/>
                </a:cubicBezTo>
                <a:cubicBezTo>
                  <a:pt x="112" y="120"/>
                  <a:pt x="112" y="120"/>
                  <a:pt x="112" y="120"/>
                </a:cubicBezTo>
                <a:cubicBezTo>
                  <a:pt x="112" y="113"/>
                  <a:pt x="110" y="109"/>
                  <a:pt x="103" y="109"/>
                </a:cubicBezTo>
                <a:cubicBezTo>
                  <a:pt x="73" y="100"/>
                  <a:pt x="73" y="100"/>
                  <a:pt x="73" y="100"/>
                </a:cubicBezTo>
                <a:cubicBezTo>
                  <a:pt x="67" y="98"/>
                  <a:pt x="62" y="98"/>
                  <a:pt x="56" y="100"/>
                </a:cubicBezTo>
                <a:cubicBezTo>
                  <a:pt x="34" y="107"/>
                  <a:pt x="34" y="107"/>
                  <a:pt x="34" y="107"/>
                </a:cubicBezTo>
                <a:cubicBezTo>
                  <a:pt x="34" y="100"/>
                  <a:pt x="34" y="100"/>
                  <a:pt x="34" y="100"/>
                </a:cubicBezTo>
                <a:cubicBezTo>
                  <a:pt x="34" y="100"/>
                  <a:pt x="34" y="98"/>
                  <a:pt x="32" y="98"/>
                </a:cubicBezTo>
                <a:cubicBezTo>
                  <a:pt x="2" y="98"/>
                  <a:pt x="2" y="98"/>
                  <a:pt x="2" y="98"/>
                </a:cubicBezTo>
                <a:cubicBezTo>
                  <a:pt x="0" y="100"/>
                  <a:pt x="0" y="100"/>
                  <a:pt x="0" y="100"/>
                </a:cubicBezTo>
                <a:cubicBezTo>
                  <a:pt x="0" y="156"/>
                  <a:pt x="0" y="156"/>
                  <a:pt x="0" y="156"/>
                </a:cubicBezTo>
                <a:cubicBezTo>
                  <a:pt x="0" y="158"/>
                  <a:pt x="2" y="160"/>
                  <a:pt x="2" y="160"/>
                </a:cubicBezTo>
                <a:cubicBezTo>
                  <a:pt x="32" y="160"/>
                  <a:pt x="32" y="160"/>
                  <a:pt x="32" y="160"/>
                </a:cubicBezTo>
                <a:cubicBezTo>
                  <a:pt x="34" y="160"/>
                  <a:pt x="34" y="158"/>
                  <a:pt x="34" y="156"/>
                </a:cubicBezTo>
                <a:cubicBezTo>
                  <a:pt x="34" y="113"/>
                  <a:pt x="34" y="113"/>
                  <a:pt x="34" y="113"/>
                </a:cubicBezTo>
                <a:cubicBezTo>
                  <a:pt x="58" y="107"/>
                  <a:pt x="58" y="107"/>
                  <a:pt x="58" y="107"/>
                </a:cubicBezTo>
                <a:cubicBezTo>
                  <a:pt x="62" y="104"/>
                  <a:pt x="67" y="104"/>
                  <a:pt x="71" y="107"/>
                </a:cubicBezTo>
                <a:cubicBezTo>
                  <a:pt x="103" y="113"/>
                  <a:pt x="103" y="113"/>
                  <a:pt x="103" y="113"/>
                </a:cubicBezTo>
                <a:cubicBezTo>
                  <a:pt x="105" y="115"/>
                  <a:pt x="108" y="117"/>
                  <a:pt x="108" y="120"/>
                </a:cubicBezTo>
                <a:cubicBezTo>
                  <a:pt x="105" y="122"/>
                  <a:pt x="103" y="124"/>
                  <a:pt x="101" y="124"/>
                </a:cubicBezTo>
                <a:cubicBezTo>
                  <a:pt x="77" y="124"/>
                  <a:pt x="77" y="124"/>
                  <a:pt x="77" y="124"/>
                </a:cubicBezTo>
                <a:cubicBezTo>
                  <a:pt x="75" y="124"/>
                  <a:pt x="73" y="126"/>
                  <a:pt x="73" y="126"/>
                </a:cubicBezTo>
                <a:cubicBezTo>
                  <a:pt x="73" y="128"/>
                  <a:pt x="75" y="130"/>
                  <a:pt x="77" y="130"/>
                </a:cubicBezTo>
                <a:cubicBezTo>
                  <a:pt x="86" y="130"/>
                  <a:pt x="86" y="130"/>
                  <a:pt x="86" y="130"/>
                </a:cubicBezTo>
                <a:cubicBezTo>
                  <a:pt x="101" y="130"/>
                  <a:pt x="101" y="130"/>
                  <a:pt x="101" y="130"/>
                </a:cubicBezTo>
                <a:cubicBezTo>
                  <a:pt x="108" y="130"/>
                  <a:pt x="112" y="128"/>
                  <a:pt x="116" y="124"/>
                </a:cubicBezTo>
                <a:cubicBezTo>
                  <a:pt x="142" y="100"/>
                  <a:pt x="142" y="100"/>
                  <a:pt x="142" y="100"/>
                </a:cubicBezTo>
                <a:cubicBezTo>
                  <a:pt x="144" y="98"/>
                  <a:pt x="149" y="98"/>
                  <a:pt x="151" y="100"/>
                </a:cubicBezTo>
                <a:cubicBezTo>
                  <a:pt x="151" y="100"/>
                  <a:pt x="153" y="102"/>
                  <a:pt x="153" y="104"/>
                </a:cubicBezTo>
                <a:cubicBezTo>
                  <a:pt x="153" y="104"/>
                  <a:pt x="151" y="107"/>
                  <a:pt x="151" y="109"/>
                </a:cubicBezTo>
                <a:cubicBezTo>
                  <a:pt x="114" y="143"/>
                  <a:pt x="114" y="143"/>
                  <a:pt x="114" y="143"/>
                </a:cubicBezTo>
                <a:cubicBezTo>
                  <a:pt x="112" y="145"/>
                  <a:pt x="108" y="145"/>
                  <a:pt x="105" y="145"/>
                </a:cubicBezTo>
                <a:cubicBezTo>
                  <a:pt x="56" y="145"/>
                  <a:pt x="56" y="145"/>
                  <a:pt x="56" y="145"/>
                </a:cubicBezTo>
                <a:cubicBezTo>
                  <a:pt x="54" y="145"/>
                  <a:pt x="54" y="148"/>
                  <a:pt x="54" y="150"/>
                </a:cubicBezTo>
                <a:cubicBezTo>
                  <a:pt x="54" y="150"/>
                  <a:pt x="54" y="152"/>
                  <a:pt x="56" y="152"/>
                </a:cubicBezTo>
                <a:cubicBezTo>
                  <a:pt x="105" y="152"/>
                  <a:pt x="105" y="152"/>
                  <a:pt x="105" y="152"/>
                </a:cubicBezTo>
                <a:cubicBezTo>
                  <a:pt x="110" y="152"/>
                  <a:pt x="114" y="150"/>
                  <a:pt x="118" y="148"/>
                </a:cubicBezTo>
                <a:cubicBezTo>
                  <a:pt x="155" y="113"/>
                  <a:pt x="155" y="113"/>
                  <a:pt x="155" y="113"/>
                </a:cubicBezTo>
                <a:cubicBezTo>
                  <a:pt x="157" y="111"/>
                  <a:pt x="160" y="107"/>
                  <a:pt x="160" y="102"/>
                </a:cubicBezTo>
                <a:cubicBezTo>
                  <a:pt x="160" y="100"/>
                  <a:pt x="157" y="96"/>
                  <a:pt x="153" y="94"/>
                </a:cubicBezTo>
                <a:close/>
                <a:moveTo>
                  <a:pt x="28" y="154"/>
                </a:moveTo>
                <a:cubicBezTo>
                  <a:pt x="6" y="154"/>
                  <a:pt x="6" y="154"/>
                  <a:pt x="6" y="154"/>
                </a:cubicBezTo>
                <a:cubicBezTo>
                  <a:pt x="6" y="104"/>
                  <a:pt x="6" y="104"/>
                  <a:pt x="6" y="104"/>
                </a:cubicBezTo>
                <a:cubicBezTo>
                  <a:pt x="28" y="104"/>
                  <a:pt x="28" y="104"/>
                  <a:pt x="28" y="104"/>
                </a:cubicBezTo>
                <a:lnTo>
                  <a:pt x="28" y="154"/>
                </a:lnTo>
                <a:close/>
                <a:moveTo>
                  <a:pt x="45" y="148"/>
                </a:moveTo>
                <a:cubicBezTo>
                  <a:pt x="45" y="146"/>
                  <a:pt x="45" y="146"/>
                  <a:pt x="43" y="146"/>
                </a:cubicBezTo>
                <a:cubicBezTo>
                  <a:pt x="43" y="146"/>
                  <a:pt x="43" y="146"/>
                  <a:pt x="41" y="148"/>
                </a:cubicBezTo>
                <a:cubicBezTo>
                  <a:pt x="41" y="148"/>
                  <a:pt x="41" y="148"/>
                  <a:pt x="41" y="150"/>
                </a:cubicBezTo>
                <a:cubicBezTo>
                  <a:pt x="41" y="150"/>
                  <a:pt x="41" y="150"/>
                  <a:pt x="41" y="152"/>
                </a:cubicBezTo>
                <a:cubicBezTo>
                  <a:pt x="43" y="152"/>
                  <a:pt x="43" y="152"/>
                  <a:pt x="43" y="152"/>
                </a:cubicBezTo>
                <a:cubicBezTo>
                  <a:pt x="45" y="152"/>
                  <a:pt x="45" y="152"/>
                  <a:pt x="45" y="152"/>
                </a:cubicBezTo>
                <a:cubicBezTo>
                  <a:pt x="47" y="150"/>
                  <a:pt x="47" y="150"/>
                  <a:pt x="47" y="150"/>
                </a:cubicBezTo>
                <a:cubicBezTo>
                  <a:pt x="47" y="148"/>
                  <a:pt x="47" y="148"/>
                  <a:pt x="45" y="148"/>
                </a:cubicBezTo>
                <a:close/>
                <a:moveTo>
                  <a:pt x="19" y="148"/>
                </a:moveTo>
                <a:cubicBezTo>
                  <a:pt x="19" y="148"/>
                  <a:pt x="19" y="148"/>
                  <a:pt x="19" y="145"/>
                </a:cubicBezTo>
                <a:cubicBezTo>
                  <a:pt x="19" y="143"/>
                  <a:pt x="19" y="143"/>
                  <a:pt x="19" y="143"/>
                </a:cubicBezTo>
                <a:cubicBezTo>
                  <a:pt x="14" y="143"/>
                  <a:pt x="14" y="143"/>
                  <a:pt x="14" y="143"/>
                </a:cubicBezTo>
                <a:cubicBezTo>
                  <a:pt x="14" y="145"/>
                  <a:pt x="14" y="145"/>
                  <a:pt x="14" y="145"/>
                </a:cubicBezTo>
                <a:cubicBezTo>
                  <a:pt x="14" y="148"/>
                  <a:pt x="14" y="148"/>
                  <a:pt x="14" y="148"/>
                </a:cubicBezTo>
                <a:cubicBezTo>
                  <a:pt x="17" y="150"/>
                  <a:pt x="17" y="150"/>
                  <a:pt x="17" y="150"/>
                </a:cubicBezTo>
                <a:lnTo>
                  <a:pt x="19" y="148"/>
                </a:lnTo>
                <a:close/>
                <a:moveTo>
                  <a:pt x="39" y="73"/>
                </a:moveTo>
                <a:cubicBezTo>
                  <a:pt x="41" y="73"/>
                  <a:pt x="43" y="71"/>
                  <a:pt x="43" y="71"/>
                </a:cubicBezTo>
                <a:cubicBezTo>
                  <a:pt x="43" y="28"/>
                  <a:pt x="43" y="28"/>
                  <a:pt x="43" y="28"/>
                </a:cubicBezTo>
                <a:cubicBezTo>
                  <a:pt x="43" y="15"/>
                  <a:pt x="52" y="7"/>
                  <a:pt x="64" y="7"/>
                </a:cubicBezTo>
                <a:cubicBezTo>
                  <a:pt x="67" y="7"/>
                  <a:pt x="67" y="7"/>
                  <a:pt x="67" y="7"/>
                </a:cubicBezTo>
                <a:cubicBezTo>
                  <a:pt x="69" y="7"/>
                  <a:pt x="71" y="5"/>
                  <a:pt x="71" y="3"/>
                </a:cubicBezTo>
                <a:cubicBezTo>
                  <a:pt x="71" y="0"/>
                  <a:pt x="69" y="0"/>
                  <a:pt x="67" y="0"/>
                </a:cubicBezTo>
                <a:cubicBezTo>
                  <a:pt x="64" y="0"/>
                  <a:pt x="64" y="0"/>
                  <a:pt x="64" y="0"/>
                </a:cubicBezTo>
                <a:cubicBezTo>
                  <a:pt x="49" y="0"/>
                  <a:pt x="36" y="13"/>
                  <a:pt x="36" y="28"/>
                </a:cubicBezTo>
                <a:cubicBezTo>
                  <a:pt x="36" y="35"/>
                  <a:pt x="36" y="35"/>
                  <a:pt x="36" y="35"/>
                </a:cubicBezTo>
                <a:cubicBezTo>
                  <a:pt x="26" y="37"/>
                  <a:pt x="19" y="46"/>
                  <a:pt x="19" y="54"/>
                </a:cubicBezTo>
                <a:cubicBezTo>
                  <a:pt x="19" y="65"/>
                  <a:pt x="28" y="73"/>
                  <a:pt x="39" y="73"/>
                </a:cubicBezTo>
                <a:close/>
                <a:moveTo>
                  <a:pt x="36" y="41"/>
                </a:moveTo>
                <a:cubicBezTo>
                  <a:pt x="36" y="63"/>
                  <a:pt x="36" y="63"/>
                  <a:pt x="36" y="63"/>
                </a:cubicBezTo>
                <a:cubicBezTo>
                  <a:pt x="36" y="67"/>
                  <a:pt x="36" y="67"/>
                  <a:pt x="36" y="67"/>
                </a:cubicBezTo>
                <a:cubicBezTo>
                  <a:pt x="30" y="67"/>
                  <a:pt x="26" y="61"/>
                  <a:pt x="26" y="54"/>
                </a:cubicBezTo>
                <a:cubicBezTo>
                  <a:pt x="26" y="48"/>
                  <a:pt x="30" y="43"/>
                  <a:pt x="36" y="41"/>
                </a:cubicBezTo>
                <a:close/>
                <a:moveTo>
                  <a:pt x="79" y="8"/>
                </a:moveTo>
                <a:cubicBezTo>
                  <a:pt x="82" y="8"/>
                  <a:pt x="82" y="5"/>
                  <a:pt x="82" y="3"/>
                </a:cubicBezTo>
                <a:cubicBezTo>
                  <a:pt x="82" y="0"/>
                  <a:pt x="82" y="0"/>
                  <a:pt x="79" y="0"/>
                </a:cubicBezTo>
                <a:cubicBezTo>
                  <a:pt x="77" y="0"/>
                  <a:pt x="75" y="0"/>
                  <a:pt x="75" y="3"/>
                </a:cubicBezTo>
                <a:cubicBezTo>
                  <a:pt x="75" y="5"/>
                  <a:pt x="77" y="8"/>
                  <a:pt x="79" y="8"/>
                </a:cubicBezTo>
                <a:close/>
                <a:moveTo>
                  <a:pt x="91" y="7"/>
                </a:moveTo>
                <a:cubicBezTo>
                  <a:pt x="95" y="7"/>
                  <a:pt x="95" y="7"/>
                  <a:pt x="95" y="7"/>
                </a:cubicBezTo>
                <a:cubicBezTo>
                  <a:pt x="106" y="7"/>
                  <a:pt x="116" y="16"/>
                  <a:pt x="116" y="28"/>
                </a:cubicBezTo>
                <a:cubicBezTo>
                  <a:pt x="116" y="80"/>
                  <a:pt x="116" y="80"/>
                  <a:pt x="116" y="80"/>
                </a:cubicBezTo>
                <a:cubicBezTo>
                  <a:pt x="114" y="82"/>
                  <a:pt x="114" y="82"/>
                  <a:pt x="114" y="82"/>
                </a:cubicBezTo>
                <a:cubicBezTo>
                  <a:pt x="91" y="82"/>
                  <a:pt x="91" y="82"/>
                  <a:pt x="91" y="82"/>
                </a:cubicBezTo>
                <a:cubicBezTo>
                  <a:pt x="89" y="78"/>
                  <a:pt x="86" y="76"/>
                  <a:pt x="84" y="76"/>
                </a:cubicBezTo>
                <a:cubicBezTo>
                  <a:pt x="76" y="76"/>
                  <a:pt x="76" y="76"/>
                  <a:pt x="76" y="76"/>
                </a:cubicBezTo>
                <a:cubicBezTo>
                  <a:pt x="71" y="76"/>
                  <a:pt x="69" y="80"/>
                  <a:pt x="69" y="85"/>
                </a:cubicBezTo>
                <a:cubicBezTo>
                  <a:pt x="69" y="89"/>
                  <a:pt x="71" y="93"/>
                  <a:pt x="76" y="93"/>
                </a:cubicBezTo>
                <a:cubicBezTo>
                  <a:pt x="84" y="93"/>
                  <a:pt x="84" y="93"/>
                  <a:pt x="84" y="93"/>
                </a:cubicBezTo>
                <a:cubicBezTo>
                  <a:pt x="86" y="93"/>
                  <a:pt x="89" y="91"/>
                  <a:pt x="91" y="87"/>
                </a:cubicBezTo>
                <a:cubicBezTo>
                  <a:pt x="114" y="87"/>
                  <a:pt x="114" y="87"/>
                  <a:pt x="114" y="87"/>
                </a:cubicBezTo>
                <a:cubicBezTo>
                  <a:pt x="118" y="87"/>
                  <a:pt x="123" y="85"/>
                  <a:pt x="123" y="80"/>
                </a:cubicBezTo>
                <a:cubicBezTo>
                  <a:pt x="123" y="74"/>
                  <a:pt x="123" y="74"/>
                  <a:pt x="123" y="74"/>
                </a:cubicBezTo>
                <a:cubicBezTo>
                  <a:pt x="131" y="74"/>
                  <a:pt x="140" y="65"/>
                  <a:pt x="140" y="54"/>
                </a:cubicBezTo>
                <a:cubicBezTo>
                  <a:pt x="140" y="46"/>
                  <a:pt x="131" y="37"/>
                  <a:pt x="123" y="35"/>
                </a:cubicBezTo>
                <a:cubicBezTo>
                  <a:pt x="123" y="28"/>
                  <a:pt x="123" y="28"/>
                  <a:pt x="123" y="28"/>
                </a:cubicBezTo>
                <a:cubicBezTo>
                  <a:pt x="123" y="13"/>
                  <a:pt x="110" y="0"/>
                  <a:pt x="95" y="0"/>
                </a:cubicBezTo>
                <a:cubicBezTo>
                  <a:pt x="91" y="0"/>
                  <a:pt x="91" y="0"/>
                  <a:pt x="91" y="0"/>
                </a:cubicBezTo>
                <a:cubicBezTo>
                  <a:pt x="89" y="0"/>
                  <a:pt x="89" y="0"/>
                  <a:pt x="89" y="3"/>
                </a:cubicBezTo>
                <a:cubicBezTo>
                  <a:pt x="89" y="5"/>
                  <a:pt x="89" y="7"/>
                  <a:pt x="91" y="7"/>
                </a:cubicBezTo>
                <a:close/>
                <a:moveTo>
                  <a:pt x="84" y="87"/>
                </a:moveTo>
                <a:cubicBezTo>
                  <a:pt x="76" y="87"/>
                  <a:pt x="76" y="87"/>
                  <a:pt x="76" y="87"/>
                </a:cubicBezTo>
                <a:cubicBezTo>
                  <a:pt x="74" y="85"/>
                  <a:pt x="74" y="85"/>
                  <a:pt x="74" y="85"/>
                </a:cubicBezTo>
                <a:cubicBezTo>
                  <a:pt x="76" y="82"/>
                  <a:pt x="76" y="82"/>
                  <a:pt x="76" y="82"/>
                </a:cubicBezTo>
                <a:cubicBezTo>
                  <a:pt x="84" y="82"/>
                  <a:pt x="84" y="82"/>
                  <a:pt x="84" y="82"/>
                </a:cubicBezTo>
                <a:lnTo>
                  <a:pt x="84" y="87"/>
                </a:lnTo>
                <a:close/>
                <a:moveTo>
                  <a:pt x="123" y="41"/>
                </a:moveTo>
                <a:cubicBezTo>
                  <a:pt x="127" y="44"/>
                  <a:pt x="133" y="48"/>
                  <a:pt x="133" y="54"/>
                </a:cubicBezTo>
                <a:cubicBezTo>
                  <a:pt x="133" y="61"/>
                  <a:pt x="127" y="67"/>
                  <a:pt x="123" y="67"/>
                </a:cubicBezTo>
                <a:cubicBezTo>
                  <a:pt x="123" y="41"/>
                  <a:pt x="123" y="41"/>
                  <a:pt x="123" y="41"/>
                </a:cubicBezTo>
                <a:close/>
                <a:moveTo>
                  <a:pt x="65" y="18"/>
                </a:moveTo>
                <a:cubicBezTo>
                  <a:pt x="65" y="16"/>
                  <a:pt x="63" y="16"/>
                  <a:pt x="60" y="18"/>
                </a:cubicBezTo>
                <a:cubicBezTo>
                  <a:pt x="54" y="25"/>
                  <a:pt x="54" y="25"/>
                  <a:pt x="54" y="25"/>
                </a:cubicBezTo>
                <a:cubicBezTo>
                  <a:pt x="54" y="27"/>
                  <a:pt x="54" y="27"/>
                  <a:pt x="54" y="27"/>
                </a:cubicBezTo>
                <a:cubicBezTo>
                  <a:pt x="54" y="29"/>
                  <a:pt x="54" y="29"/>
                  <a:pt x="54" y="29"/>
                </a:cubicBezTo>
                <a:cubicBezTo>
                  <a:pt x="56" y="31"/>
                  <a:pt x="56" y="31"/>
                  <a:pt x="56" y="31"/>
                </a:cubicBezTo>
                <a:cubicBezTo>
                  <a:pt x="56" y="33"/>
                  <a:pt x="56" y="33"/>
                  <a:pt x="54" y="35"/>
                </a:cubicBezTo>
                <a:cubicBezTo>
                  <a:pt x="52" y="35"/>
                  <a:pt x="52" y="35"/>
                  <a:pt x="52" y="35"/>
                </a:cubicBezTo>
                <a:cubicBezTo>
                  <a:pt x="50" y="35"/>
                  <a:pt x="50" y="35"/>
                  <a:pt x="50" y="37"/>
                </a:cubicBezTo>
                <a:cubicBezTo>
                  <a:pt x="50" y="48"/>
                  <a:pt x="50" y="48"/>
                  <a:pt x="50" y="48"/>
                </a:cubicBezTo>
                <a:cubicBezTo>
                  <a:pt x="50" y="50"/>
                  <a:pt x="50" y="50"/>
                  <a:pt x="52" y="50"/>
                </a:cubicBezTo>
                <a:cubicBezTo>
                  <a:pt x="54" y="50"/>
                  <a:pt x="54" y="50"/>
                  <a:pt x="54" y="50"/>
                </a:cubicBezTo>
                <a:cubicBezTo>
                  <a:pt x="56" y="52"/>
                  <a:pt x="56" y="52"/>
                  <a:pt x="56" y="54"/>
                </a:cubicBezTo>
                <a:cubicBezTo>
                  <a:pt x="54" y="57"/>
                  <a:pt x="54" y="57"/>
                  <a:pt x="54" y="57"/>
                </a:cubicBezTo>
                <a:cubicBezTo>
                  <a:pt x="54" y="57"/>
                  <a:pt x="54" y="57"/>
                  <a:pt x="54" y="59"/>
                </a:cubicBezTo>
                <a:cubicBezTo>
                  <a:pt x="54" y="61"/>
                  <a:pt x="54" y="61"/>
                  <a:pt x="54" y="61"/>
                </a:cubicBezTo>
                <a:cubicBezTo>
                  <a:pt x="60" y="67"/>
                  <a:pt x="60" y="67"/>
                  <a:pt x="60" y="67"/>
                </a:cubicBezTo>
                <a:cubicBezTo>
                  <a:pt x="63" y="69"/>
                  <a:pt x="65" y="69"/>
                  <a:pt x="65" y="67"/>
                </a:cubicBezTo>
                <a:cubicBezTo>
                  <a:pt x="67" y="65"/>
                  <a:pt x="67" y="65"/>
                  <a:pt x="67" y="65"/>
                </a:cubicBezTo>
                <a:cubicBezTo>
                  <a:pt x="69" y="65"/>
                  <a:pt x="69" y="67"/>
                  <a:pt x="71" y="67"/>
                </a:cubicBezTo>
                <a:cubicBezTo>
                  <a:pt x="71" y="69"/>
                  <a:pt x="71" y="69"/>
                  <a:pt x="71" y="69"/>
                </a:cubicBezTo>
                <a:cubicBezTo>
                  <a:pt x="71" y="71"/>
                  <a:pt x="73" y="73"/>
                  <a:pt x="73" y="73"/>
                </a:cubicBezTo>
                <a:cubicBezTo>
                  <a:pt x="84" y="73"/>
                  <a:pt x="84" y="73"/>
                  <a:pt x="84" y="73"/>
                </a:cubicBezTo>
                <a:cubicBezTo>
                  <a:pt x="86" y="73"/>
                  <a:pt x="86" y="71"/>
                  <a:pt x="86" y="69"/>
                </a:cubicBezTo>
                <a:cubicBezTo>
                  <a:pt x="86" y="67"/>
                  <a:pt x="86" y="67"/>
                  <a:pt x="86" y="67"/>
                </a:cubicBezTo>
                <a:cubicBezTo>
                  <a:pt x="89" y="67"/>
                  <a:pt x="91" y="65"/>
                  <a:pt x="91" y="65"/>
                </a:cubicBezTo>
                <a:cubicBezTo>
                  <a:pt x="93" y="67"/>
                  <a:pt x="93" y="67"/>
                  <a:pt x="93" y="67"/>
                </a:cubicBezTo>
                <a:cubicBezTo>
                  <a:pt x="95" y="69"/>
                  <a:pt x="97" y="69"/>
                  <a:pt x="97" y="67"/>
                </a:cubicBezTo>
                <a:cubicBezTo>
                  <a:pt x="104" y="61"/>
                  <a:pt x="104" y="61"/>
                  <a:pt x="104" y="61"/>
                </a:cubicBezTo>
                <a:cubicBezTo>
                  <a:pt x="106" y="61"/>
                  <a:pt x="106" y="59"/>
                  <a:pt x="106" y="59"/>
                </a:cubicBezTo>
                <a:cubicBezTo>
                  <a:pt x="106" y="57"/>
                  <a:pt x="106" y="57"/>
                  <a:pt x="104" y="57"/>
                </a:cubicBezTo>
                <a:cubicBezTo>
                  <a:pt x="102" y="54"/>
                  <a:pt x="102" y="54"/>
                  <a:pt x="102" y="54"/>
                </a:cubicBezTo>
                <a:cubicBezTo>
                  <a:pt x="104" y="52"/>
                  <a:pt x="104" y="52"/>
                  <a:pt x="104" y="50"/>
                </a:cubicBezTo>
                <a:cubicBezTo>
                  <a:pt x="106" y="50"/>
                  <a:pt x="106" y="50"/>
                  <a:pt x="106" y="50"/>
                </a:cubicBezTo>
                <a:cubicBezTo>
                  <a:pt x="108" y="50"/>
                  <a:pt x="110" y="50"/>
                  <a:pt x="110" y="48"/>
                </a:cubicBezTo>
                <a:cubicBezTo>
                  <a:pt x="110" y="37"/>
                  <a:pt x="110" y="37"/>
                  <a:pt x="110" y="37"/>
                </a:cubicBezTo>
                <a:cubicBezTo>
                  <a:pt x="110" y="35"/>
                  <a:pt x="108" y="35"/>
                  <a:pt x="106" y="35"/>
                </a:cubicBezTo>
                <a:cubicBezTo>
                  <a:pt x="104" y="35"/>
                  <a:pt x="104" y="35"/>
                  <a:pt x="104" y="35"/>
                </a:cubicBezTo>
                <a:cubicBezTo>
                  <a:pt x="104" y="33"/>
                  <a:pt x="104" y="33"/>
                  <a:pt x="102" y="31"/>
                </a:cubicBezTo>
                <a:cubicBezTo>
                  <a:pt x="104" y="29"/>
                  <a:pt x="104" y="29"/>
                  <a:pt x="104" y="29"/>
                </a:cubicBezTo>
                <a:cubicBezTo>
                  <a:pt x="106" y="29"/>
                  <a:pt x="106" y="29"/>
                  <a:pt x="106" y="27"/>
                </a:cubicBezTo>
                <a:cubicBezTo>
                  <a:pt x="106" y="27"/>
                  <a:pt x="106" y="25"/>
                  <a:pt x="104" y="25"/>
                </a:cubicBezTo>
                <a:cubicBezTo>
                  <a:pt x="97" y="18"/>
                  <a:pt x="97" y="18"/>
                  <a:pt x="97" y="18"/>
                </a:cubicBezTo>
                <a:cubicBezTo>
                  <a:pt x="97" y="16"/>
                  <a:pt x="95" y="16"/>
                  <a:pt x="93" y="18"/>
                </a:cubicBezTo>
                <a:cubicBezTo>
                  <a:pt x="91" y="20"/>
                  <a:pt x="91" y="20"/>
                  <a:pt x="91" y="20"/>
                </a:cubicBezTo>
                <a:cubicBezTo>
                  <a:pt x="91" y="20"/>
                  <a:pt x="89" y="18"/>
                  <a:pt x="86" y="18"/>
                </a:cubicBezTo>
                <a:cubicBezTo>
                  <a:pt x="86" y="16"/>
                  <a:pt x="86" y="16"/>
                  <a:pt x="86" y="16"/>
                </a:cubicBezTo>
                <a:cubicBezTo>
                  <a:pt x="86" y="14"/>
                  <a:pt x="86" y="12"/>
                  <a:pt x="84" y="12"/>
                </a:cubicBezTo>
                <a:cubicBezTo>
                  <a:pt x="73" y="12"/>
                  <a:pt x="73" y="12"/>
                  <a:pt x="73" y="12"/>
                </a:cubicBezTo>
                <a:cubicBezTo>
                  <a:pt x="73" y="12"/>
                  <a:pt x="71" y="14"/>
                  <a:pt x="71" y="16"/>
                </a:cubicBezTo>
                <a:cubicBezTo>
                  <a:pt x="71" y="18"/>
                  <a:pt x="71" y="18"/>
                  <a:pt x="71" y="18"/>
                </a:cubicBezTo>
                <a:cubicBezTo>
                  <a:pt x="69" y="18"/>
                  <a:pt x="69" y="20"/>
                  <a:pt x="67" y="20"/>
                </a:cubicBezTo>
                <a:cubicBezTo>
                  <a:pt x="65" y="18"/>
                  <a:pt x="65" y="18"/>
                  <a:pt x="65" y="18"/>
                </a:cubicBezTo>
                <a:close/>
                <a:moveTo>
                  <a:pt x="76" y="25"/>
                </a:moveTo>
                <a:cubicBezTo>
                  <a:pt x="76" y="25"/>
                  <a:pt x="78" y="23"/>
                  <a:pt x="78" y="20"/>
                </a:cubicBezTo>
                <a:cubicBezTo>
                  <a:pt x="78" y="18"/>
                  <a:pt x="78" y="18"/>
                  <a:pt x="78" y="18"/>
                </a:cubicBezTo>
                <a:cubicBezTo>
                  <a:pt x="82" y="18"/>
                  <a:pt x="82" y="18"/>
                  <a:pt x="82" y="18"/>
                </a:cubicBezTo>
                <a:cubicBezTo>
                  <a:pt x="82" y="20"/>
                  <a:pt x="82" y="20"/>
                  <a:pt x="82" y="20"/>
                </a:cubicBezTo>
                <a:cubicBezTo>
                  <a:pt x="82" y="23"/>
                  <a:pt x="82" y="25"/>
                  <a:pt x="84" y="25"/>
                </a:cubicBezTo>
                <a:cubicBezTo>
                  <a:pt x="86" y="25"/>
                  <a:pt x="89" y="25"/>
                  <a:pt x="91" y="27"/>
                </a:cubicBezTo>
                <a:cubicBezTo>
                  <a:pt x="93" y="27"/>
                  <a:pt x="93" y="27"/>
                  <a:pt x="93" y="27"/>
                </a:cubicBezTo>
                <a:cubicBezTo>
                  <a:pt x="95" y="25"/>
                  <a:pt x="95" y="25"/>
                  <a:pt x="95" y="25"/>
                </a:cubicBezTo>
                <a:cubicBezTo>
                  <a:pt x="97" y="27"/>
                  <a:pt x="97" y="27"/>
                  <a:pt x="97" y="27"/>
                </a:cubicBezTo>
                <a:cubicBezTo>
                  <a:pt x="97" y="29"/>
                  <a:pt x="97" y="29"/>
                  <a:pt x="97" y="29"/>
                </a:cubicBezTo>
                <a:cubicBezTo>
                  <a:pt x="95" y="29"/>
                  <a:pt x="95" y="31"/>
                  <a:pt x="95" y="33"/>
                </a:cubicBezTo>
                <a:cubicBezTo>
                  <a:pt x="97" y="35"/>
                  <a:pt x="97" y="35"/>
                  <a:pt x="99" y="40"/>
                </a:cubicBezTo>
                <a:cubicBezTo>
                  <a:pt x="99" y="40"/>
                  <a:pt x="99" y="42"/>
                  <a:pt x="102" y="42"/>
                </a:cubicBezTo>
                <a:cubicBezTo>
                  <a:pt x="104" y="42"/>
                  <a:pt x="104" y="42"/>
                  <a:pt x="104" y="42"/>
                </a:cubicBezTo>
                <a:cubicBezTo>
                  <a:pt x="104" y="44"/>
                  <a:pt x="104" y="44"/>
                  <a:pt x="104" y="44"/>
                </a:cubicBezTo>
                <a:cubicBezTo>
                  <a:pt x="102" y="44"/>
                  <a:pt x="102" y="44"/>
                  <a:pt x="102" y="44"/>
                </a:cubicBezTo>
                <a:cubicBezTo>
                  <a:pt x="99" y="44"/>
                  <a:pt x="99" y="46"/>
                  <a:pt x="99" y="46"/>
                </a:cubicBezTo>
                <a:cubicBezTo>
                  <a:pt x="97" y="48"/>
                  <a:pt x="97" y="50"/>
                  <a:pt x="95" y="52"/>
                </a:cubicBezTo>
                <a:cubicBezTo>
                  <a:pt x="95" y="54"/>
                  <a:pt x="95" y="57"/>
                  <a:pt x="97" y="57"/>
                </a:cubicBezTo>
                <a:cubicBezTo>
                  <a:pt x="97" y="59"/>
                  <a:pt x="97" y="59"/>
                  <a:pt x="97" y="59"/>
                </a:cubicBezTo>
                <a:cubicBezTo>
                  <a:pt x="95" y="61"/>
                  <a:pt x="95" y="61"/>
                  <a:pt x="95" y="61"/>
                </a:cubicBezTo>
                <a:cubicBezTo>
                  <a:pt x="93" y="59"/>
                  <a:pt x="93" y="59"/>
                  <a:pt x="93" y="59"/>
                </a:cubicBezTo>
                <a:cubicBezTo>
                  <a:pt x="91" y="59"/>
                  <a:pt x="91" y="59"/>
                  <a:pt x="91" y="59"/>
                </a:cubicBezTo>
                <a:cubicBezTo>
                  <a:pt x="89" y="61"/>
                  <a:pt x="86" y="61"/>
                  <a:pt x="84" y="61"/>
                </a:cubicBezTo>
                <a:cubicBezTo>
                  <a:pt x="82" y="61"/>
                  <a:pt x="82" y="63"/>
                  <a:pt x="82" y="65"/>
                </a:cubicBezTo>
                <a:cubicBezTo>
                  <a:pt x="82" y="67"/>
                  <a:pt x="82" y="67"/>
                  <a:pt x="82" y="67"/>
                </a:cubicBezTo>
                <a:cubicBezTo>
                  <a:pt x="78" y="67"/>
                  <a:pt x="78" y="67"/>
                  <a:pt x="78" y="67"/>
                </a:cubicBezTo>
                <a:cubicBezTo>
                  <a:pt x="78" y="65"/>
                  <a:pt x="78" y="65"/>
                  <a:pt x="78" y="65"/>
                </a:cubicBezTo>
                <a:cubicBezTo>
                  <a:pt x="78" y="63"/>
                  <a:pt x="76" y="61"/>
                  <a:pt x="76" y="61"/>
                </a:cubicBezTo>
                <a:cubicBezTo>
                  <a:pt x="73" y="61"/>
                  <a:pt x="71" y="61"/>
                  <a:pt x="69" y="59"/>
                </a:cubicBezTo>
                <a:cubicBezTo>
                  <a:pt x="67" y="59"/>
                  <a:pt x="67" y="59"/>
                  <a:pt x="65" y="59"/>
                </a:cubicBezTo>
                <a:cubicBezTo>
                  <a:pt x="63" y="61"/>
                  <a:pt x="63" y="61"/>
                  <a:pt x="63" y="61"/>
                </a:cubicBezTo>
                <a:cubicBezTo>
                  <a:pt x="60" y="59"/>
                  <a:pt x="60" y="59"/>
                  <a:pt x="60" y="59"/>
                </a:cubicBezTo>
                <a:cubicBezTo>
                  <a:pt x="63" y="57"/>
                  <a:pt x="63" y="57"/>
                  <a:pt x="63" y="57"/>
                </a:cubicBezTo>
                <a:cubicBezTo>
                  <a:pt x="63" y="57"/>
                  <a:pt x="63" y="54"/>
                  <a:pt x="63" y="52"/>
                </a:cubicBezTo>
                <a:cubicBezTo>
                  <a:pt x="63" y="50"/>
                  <a:pt x="60" y="48"/>
                  <a:pt x="60" y="46"/>
                </a:cubicBezTo>
                <a:cubicBezTo>
                  <a:pt x="58" y="44"/>
                  <a:pt x="58" y="44"/>
                  <a:pt x="58" y="44"/>
                </a:cubicBezTo>
                <a:cubicBezTo>
                  <a:pt x="56" y="44"/>
                  <a:pt x="56" y="44"/>
                  <a:pt x="56" y="44"/>
                </a:cubicBezTo>
                <a:cubicBezTo>
                  <a:pt x="56" y="42"/>
                  <a:pt x="56" y="42"/>
                  <a:pt x="56" y="42"/>
                </a:cubicBezTo>
                <a:cubicBezTo>
                  <a:pt x="58" y="42"/>
                  <a:pt x="58" y="42"/>
                  <a:pt x="58" y="42"/>
                </a:cubicBezTo>
                <a:cubicBezTo>
                  <a:pt x="60" y="40"/>
                  <a:pt x="60" y="40"/>
                  <a:pt x="60" y="40"/>
                </a:cubicBezTo>
                <a:cubicBezTo>
                  <a:pt x="60" y="37"/>
                  <a:pt x="63" y="35"/>
                  <a:pt x="63" y="33"/>
                </a:cubicBezTo>
                <a:cubicBezTo>
                  <a:pt x="63" y="31"/>
                  <a:pt x="63" y="29"/>
                  <a:pt x="63" y="29"/>
                </a:cubicBezTo>
                <a:cubicBezTo>
                  <a:pt x="60" y="27"/>
                  <a:pt x="60" y="27"/>
                  <a:pt x="60" y="27"/>
                </a:cubicBezTo>
                <a:cubicBezTo>
                  <a:pt x="63" y="25"/>
                  <a:pt x="63" y="25"/>
                  <a:pt x="63" y="25"/>
                </a:cubicBezTo>
                <a:cubicBezTo>
                  <a:pt x="65" y="27"/>
                  <a:pt x="65" y="27"/>
                  <a:pt x="65" y="27"/>
                </a:cubicBezTo>
                <a:cubicBezTo>
                  <a:pt x="67" y="27"/>
                  <a:pt x="67" y="27"/>
                  <a:pt x="69" y="27"/>
                </a:cubicBezTo>
                <a:cubicBezTo>
                  <a:pt x="71" y="25"/>
                  <a:pt x="73" y="25"/>
                  <a:pt x="76" y="25"/>
                </a:cubicBezTo>
                <a:close/>
                <a:moveTo>
                  <a:pt x="80" y="55"/>
                </a:moveTo>
                <a:cubicBezTo>
                  <a:pt x="86" y="55"/>
                  <a:pt x="91" y="51"/>
                  <a:pt x="91" y="42"/>
                </a:cubicBezTo>
                <a:cubicBezTo>
                  <a:pt x="91" y="36"/>
                  <a:pt x="86" y="32"/>
                  <a:pt x="80" y="32"/>
                </a:cubicBezTo>
                <a:cubicBezTo>
                  <a:pt x="73" y="32"/>
                  <a:pt x="67" y="36"/>
                  <a:pt x="67" y="42"/>
                </a:cubicBezTo>
                <a:cubicBezTo>
                  <a:pt x="67" y="51"/>
                  <a:pt x="73" y="55"/>
                  <a:pt x="80" y="55"/>
                </a:cubicBezTo>
                <a:close/>
                <a:moveTo>
                  <a:pt x="80" y="38"/>
                </a:moveTo>
                <a:cubicBezTo>
                  <a:pt x="82" y="38"/>
                  <a:pt x="84" y="40"/>
                  <a:pt x="84" y="42"/>
                </a:cubicBezTo>
                <a:cubicBezTo>
                  <a:pt x="84" y="47"/>
                  <a:pt x="82" y="49"/>
                  <a:pt x="80" y="49"/>
                </a:cubicBezTo>
                <a:cubicBezTo>
                  <a:pt x="75" y="49"/>
                  <a:pt x="73" y="47"/>
                  <a:pt x="73" y="42"/>
                </a:cubicBezTo>
                <a:cubicBezTo>
                  <a:pt x="73" y="40"/>
                  <a:pt x="75" y="38"/>
                  <a:pt x="80" y="38"/>
                </a:cubicBezTo>
                <a:close/>
                <a:moveTo>
                  <a:pt x="17" y="137"/>
                </a:moveTo>
                <a:cubicBezTo>
                  <a:pt x="19" y="137"/>
                  <a:pt x="19" y="137"/>
                  <a:pt x="19" y="135"/>
                </a:cubicBezTo>
                <a:cubicBezTo>
                  <a:pt x="19" y="113"/>
                  <a:pt x="19" y="113"/>
                  <a:pt x="19" y="113"/>
                </a:cubicBezTo>
                <a:cubicBezTo>
                  <a:pt x="19" y="111"/>
                  <a:pt x="19" y="111"/>
                  <a:pt x="17" y="111"/>
                </a:cubicBezTo>
                <a:cubicBezTo>
                  <a:pt x="14" y="111"/>
                  <a:pt x="14" y="111"/>
                  <a:pt x="14" y="113"/>
                </a:cubicBezTo>
                <a:cubicBezTo>
                  <a:pt x="14" y="135"/>
                  <a:pt x="14" y="135"/>
                  <a:pt x="14" y="135"/>
                </a:cubicBezTo>
                <a:cubicBezTo>
                  <a:pt x="14" y="137"/>
                  <a:pt x="14" y="137"/>
                  <a:pt x="17" y="137"/>
                </a:cubicBezTo>
                <a:close/>
              </a:path>
            </a:pathLst>
          </a:custGeom>
          <a:solidFill>
            <a:schemeClr val="tx1">
              <a:alpha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20" name="Rounded Rectangle 4119"/>
          <p:cNvSpPr/>
          <p:nvPr/>
        </p:nvSpPr>
        <p:spPr>
          <a:xfrm>
            <a:off x="14806550" y="10367990"/>
            <a:ext cx="3432902" cy="890076"/>
          </a:xfrm>
          <a:prstGeom prst="roundRect">
            <a:avLst>
              <a:gd name="adj" fmla="val 50000"/>
            </a:avLst>
          </a:prstGeom>
          <a:gradFill flip="none" rotWithShape="1">
            <a:gsLst>
              <a:gs pos="0">
                <a:schemeClr val="bg2">
                  <a:lumMod val="40000"/>
                  <a:lumOff val="60000"/>
                </a:schemeClr>
              </a:gs>
              <a:gs pos="100000">
                <a:schemeClr val="tx1"/>
              </a:gs>
            </a:gsLst>
            <a:lin ang="2700000" scaled="1"/>
            <a:tileRect/>
          </a:gradFill>
          <a:ln w="50800" cap="flat">
            <a:solidFill>
              <a:srgbClr val="5FC3F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20" name="TextBox 119">
            <a:extLst>
              <a:ext uri="{FF2B5EF4-FFF2-40B4-BE49-F238E27FC236}">
                <a16:creationId xmlns:a16="http://schemas.microsoft.com/office/drawing/2014/main" xmlns="" id="{89988FEF-37E7-620E-5575-2D9A5A21A4CF}"/>
              </a:ext>
            </a:extLst>
          </p:cNvPr>
          <p:cNvSpPr txBox="1"/>
          <p:nvPr/>
        </p:nvSpPr>
        <p:spPr>
          <a:xfrm>
            <a:off x="14582349" y="10505101"/>
            <a:ext cx="3881304" cy="641458"/>
          </a:xfrm>
          <a:prstGeom prst="rect">
            <a:avLst/>
          </a:prstGeom>
          <a:noFill/>
        </p:spPr>
        <p:txBody>
          <a:bodyPr wrap="square" rtlCol="0" anchor="ctr">
            <a:spAutoFit/>
          </a:bodyPr>
          <a:lstStyle/>
          <a:p>
            <a:pPr algn="ctr"/>
            <a:r>
              <a:rPr lang="en-GB" sz="3200" dirty="0" smtClean="0">
                <a:solidFill>
                  <a:srgbClr val="0D2147"/>
                </a:solidFill>
                <a:latin typeface="Open Sans bold" panose="020B0806030504020204" pitchFamily="34" charset="0"/>
                <a:ea typeface="Open Sans bold" panose="020B0806030504020204" pitchFamily="34" charset="0"/>
                <a:cs typeface="Open Sans bold" panose="020B0806030504020204" pitchFamily="34" charset="0"/>
              </a:rPr>
              <a:t>EXTERNAL</a:t>
            </a:r>
            <a:endParaRPr lang="en-US" sz="3200" dirty="0">
              <a:solidFill>
                <a:srgbClr val="0D2147"/>
              </a:solidFill>
              <a:latin typeface="Open Sans bold" panose="020B0806030504020204" pitchFamily="34" charset="0"/>
              <a:ea typeface="Open Sans bold" panose="020B0806030504020204" pitchFamily="34" charset="0"/>
              <a:cs typeface="Open Sans bold" panose="020B0806030504020204" pitchFamily="34" charset="0"/>
            </a:endParaRPr>
          </a:p>
        </p:txBody>
      </p:sp>
      <p:grpSp>
        <p:nvGrpSpPr>
          <p:cNvPr id="94" name="Group 93"/>
          <p:cNvGrpSpPr/>
          <p:nvPr/>
        </p:nvGrpSpPr>
        <p:grpSpPr>
          <a:xfrm>
            <a:off x="5058698" y="10081475"/>
            <a:ext cx="587795" cy="587795"/>
            <a:chOff x="10272884" y="4841020"/>
            <a:chExt cx="4961102" cy="4961102"/>
          </a:xfrm>
        </p:grpSpPr>
        <p:sp>
          <p:nvSpPr>
            <p:cNvPr id="95" name="Oval 94">
              <a:extLst>
                <a:ext uri="{FF2B5EF4-FFF2-40B4-BE49-F238E27FC236}">
                  <a16:creationId xmlns:a16="http://schemas.microsoft.com/office/drawing/2014/main" xmlns="" id="{3DDCE6E5-1C88-4A8E-315B-05363255D832}"/>
                </a:ext>
              </a:extLst>
            </p:cNvPr>
            <p:cNvSpPr/>
            <p:nvPr/>
          </p:nvSpPr>
          <p:spPr>
            <a:xfrm>
              <a:off x="10272884" y="4841020"/>
              <a:ext cx="4961102" cy="4961102"/>
            </a:xfrm>
            <a:prstGeom prst="ellipse">
              <a:avLst/>
            </a:prstGeom>
            <a:gradFill flip="none" rotWithShape="1">
              <a:gsLst>
                <a:gs pos="100000">
                  <a:schemeClr val="accent5">
                    <a:lumMod val="60000"/>
                    <a:lumOff val="40000"/>
                  </a:schemeClr>
                </a:gs>
                <a:gs pos="45000">
                  <a:schemeClr val="tx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xmlns="" id="{3DDCE6E5-1C88-4A8E-315B-05363255D832}"/>
                </a:ext>
              </a:extLst>
            </p:cNvPr>
            <p:cNvSpPr/>
            <p:nvPr/>
          </p:nvSpPr>
          <p:spPr>
            <a:xfrm>
              <a:off x="11343786" y="5911809"/>
              <a:ext cx="2819527" cy="2819527"/>
            </a:xfrm>
            <a:prstGeom prst="ellipse">
              <a:avLst/>
            </a:prstGeom>
            <a:solidFill>
              <a:srgbClr val="00B0F0"/>
            </a:solidFill>
            <a:ln>
              <a:solidFill>
                <a:srgbClr val="5FC3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22" name="Picture 1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359886" y="154153"/>
            <a:ext cx="2591783" cy="1084428"/>
          </a:xfrm>
          <a:prstGeom prst="rect">
            <a:avLst/>
          </a:prstGeom>
        </p:spPr>
      </p:pic>
      <p:grpSp>
        <p:nvGrpSpPr>
          <p:cNvPr id="132" name="Group 131"/>
          <p:cNvGrpSpPr/>
          <p:nvPr/>
        </p:nvGrpSpPr>
        <p:grpSpPr>
          <a:xfrm>
            <a:off x="-747842" y="-14636"/>
            <a:ext cx="10613462" cy="1469360"/>
            <a:chOff x="-747842" y="-14636"/>
            <a:chExt cx="10613462" cy="1469360"/>
          </a:xfrm>
        </p:grpSpPr>
        <p:sp>
          <p:nvSpPr>
            <p:cNvPr id="133" name="Parallelogram 132"/>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4" name="Parallelogram 133"/>
            <p:cNvSpPr/>
            <p:nvPr/>
          </p:nvSpPr>
          <p:spPr>
            <a:xfrm>
              <a:off x="385315" y="2495"/>
              <a:ext cx="9480305"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35" name="Project Overview…"/>
          <p:cNvSpPr txBox="1"/>
          <p:nvPr/>
        </p:nvSpPr>
        <p:spPr>
          <a:xfrm>
            <a:off x="12707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PRODUCT OVERVIEW</a:t>
            </a:r>
            <a:endParaRPr sz="6600" b="1" dirty="0">
              <a:solidFill>
                <a:schemeClr val="tx1"/>
              </a:solidFill>
              <a:latin typeface="Calibri" panose="020F0502020204030204" pitchFamily="34" charset="0"/>
              <a:cs typeface="Calibri" panose="020F0502020204030204" pitchFamily="34" charset="0"/>
            </a:endParaRPr>
          </a:p>
        </p:txBody>
      </p:sp>
      <p:grpSp>
        <p:nvGrpSpPr>
          <p:cNvPr id="136" name="Group 135"/>
          <p:cNvGrpSpPr/>
          <p:nvPr/>
        </p:nvGrpSpPr>
        <p:grpSpPr>
          <a:xfrm>
            <a:off x="8478099" y="215497"/>
            <a:ext cx="1805929" cy="1684394"/>
            <a:chOff x="6815975" y="215497"/>
            <a:chExt cx="1805929" cy="1684394"/>
          </a:xfrm>
        </p:grpSpPr>
        <p:sp>
          <p:nvSpPr>
            <p:cNvPr id="137" name="Parallelogram 136"/>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8" name="Parallelogram 137"/>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39" name="Parallelogram 138"/>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extLst>
      <p:ext uri="{BB962C8B-B14F-4D97-AF65-F5344CB8AC3E}">
        <p14:creationId xmlns:p14="http://schemas.microsoft.com/office/powerpoint/2010/main" val="1742607454"/>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eck">
            <a:extLst>
              <a:ext uri="{FF2B5EF4-FFF2-40B4-BE49-F238E27FC236}">
                <a16:creationId xmlns:a16="http://schemas.microsoft.com/office/drawing/2014/main" xmlns="" id="{08992217-42E2-9CE4-412A-0707085EF18F}"/>
              </a:ext>
            </a:extLst>
          </p:cNvPr>
          <p:cNvSpPr/>
          <p:nvPr/>
        </p:nvSpPr>
        <p:spPr>
          <a:xfrm>
            <a:off x="0" y="0"/>
            <a:ext cx="24384000" cy="13716000"/>
          </a:xfrm>
          <a:prstGeom prst="rect">
            <a:avLst/>
          </a:prstGeom>
          <a:solidFill>
            <a:schemeClr val="accent1"/>
          </a:solidFill>
          <a:ln w="12700">
            <a:miter lim="400000"/>
          </a:ln>
        </p:spPr>
        <p:txBody>
          <a:bodyPr lIns="71437" tIns="71437" rIns="71437" bIns="71437" anchor="ctr"/>
          <a:lstStyle/>
          <a:p>
            <a:pPr>
              <a:spcBef>
                <a:spcPts val="2000"/>
              </a:spcBef>
              <a:defRPr>
                <a:latin typeface="IBM Plex Sans Regular"/>
                <a:ea typeface="IBM Plex Sans Regular"/>
                <a:cs typeface="IBM Plex Sans Regular"/>
                <a:sym typeface="IBM Plex Sans Regular"/>
              </a:defRPr>
            </a:pPr>
            <a:endParaRPr/>
          </a:p>
        </p:txBody>
      </p:sp>
      <p:sp>
        <p:nvSpPr>
          <p:cNvPr id="145" name="Vision…"/>
          <p:cNvSpPr txBox="1"/>
          <p:nvPr/>
        </p:nvSpPr>
        <p:spPr>
          <a:xfrm>
            <a:off x="2070878" y="1503407"/>
            <a:ext cx="16703966" cy="116800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nchor="b">
            <a:spAutoFit/>
          </a:bodyPr>
          <a:lstStyle/>
          <a:p>
            <a:pPr marL="457200" indent="-457200">
              <a:lnSpc>
                <a:spcPct val="200000"/>
              </a:lnSpc>
              <a:buBlip>
                <a:blip r:embed="rId3"/>
              </a:buBlip>
            </a:pPr>
            <a:r>
              <a:rPr lang="en-US" sz="3200" dirty="0">
                <a:solidFill>
                  <a:schemeClr val="tx1"/>
                </a:solidFill>
                <a:latin typeface="IBM Plex Sans Regular" panose="020B0503050203000203" pitchFamily="34" charset="0"/>
              </a:rPr>
              <a:t>360 View of entire IT service </a:t>
            </a:r>
            <a:r>
              <a:rPr lang="en-US" sz="3200" dirty="0" smtClean="0">
                <a:solidFill>
                  <a:schemeClr val="tx1"/>
                </a:solidFill>
                <a:latin typeface="IBM Plex Sans Regular" panose="020B0503050203000203" pitchFamily="34" charset="0"/>
              </a:rPr>
              <a:t>catalogue</a:t>
            </a:r>
          </a:p>
          <a:p>
            <a:pPr marL="457200" indent="-457200">
              <a:lnSpc>
                <a:spcPct val="200000"/>
              </a:lnSpc>
              <a:buBlip>
                <a:blip r:embed="rId3"/>
              </a:buBlip>
            </a:pPr>
            <a:r>
              <a:rPr lang="en-US" sz="3200" dirty="0">
                <a:solidFill>
                  <a:schemeClr val="tx1"/>
                </a:solidFill>
                <a:latin typeface="IBM Plex Sans Regular" panose="020B0503050203000203" pitchFamily="34" charset="0"/>
              </a:rPr>
              <a:t>Seamless integration with Core-Banking and other </a:t>
            </a:r>
            <a:r>
              <a:rPr lang="en-US" sz="3200" dirty="0" smtClean="0">
                <a:solidFill>
                  <a:schemeClr val="tx1"/>
                </a:solidFill>
                <a:latin typeface="IBM Plex Sans Regular" panose="020B0503050203000203" pitchFamily="34" charset="0"/>
              </a:rPr>
              <a:t>systems</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Real-time SLA matrix and priority </a:t>
            </a:r>
            <a:r>
              <a:rPr lang="en-US" sz="3200" dirty="0" smtClean="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adjustments</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Performance dashboard for all IT service staff</a:t>
            </a:r>
            <a:endParaRPr lang="en-ID"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endParaRP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Automatic closure and status notifications.</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IT asset tracking and internal development lifecycle management.</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Key insights &amp; Bird’s eye view of requests.</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Robust issue tracking and increased customer satisfaction through user feedback</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Cost-saving from in-house development.</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Fast resolutions using a centralized knowledge base</a:t>
            </a:r>
          </a:p>
          <a:p>
            <a:pPr marL="457200" indent="-457200">
              <a:lnSpc>
                <a:spcPct val="200000"/>
              </a:lnSpc>
              <a:buBlip>
                <a:blip r:embed="rId3"/>
              </a:buBlip>
            </a:pPr>
            <a:r>
              <a:rPr lang="en-US" sz="3200" dirty="0">
                <a:solidFill>
                  <a:schemeClr val="tx1"/>
                </a:solidFill>
                <a:latin typeface="IBM Plex Sans Regular" panose="020B0503050203000203" pitchFamily="34" charset="0"/>
                <a:ea typeface="Open Sans" panose="020B0606030504020204" pitchFamily="34" charset="0"/>
                <a:cs typeface="Open Sans" panose="020B0606030504020204" pitchFamily="34" charset="0"/>
              </a:rPr>
              <a:t>User-friendly interface and customizability.</a:t>
            </a:r>
          </a:p>
          <a:p>
            <a:pPr marL="457200" indent="-457200">
              <a:lnSpc>
                <a:spcPct val="200000"/>
              </a:lnSpc>
              <a:buBlip>
                <a:blip r:embed="rId3"/>
              </a:buBlip>
            </a:pPr>
            <a:r>
              <a:rPr lang="en-US" sz="3200" dirty="0" err="1">
                <a:solidFill>
                  <a:schemeClr val="tx1"/>
                </a:solidFill>
                <a:latin typeface="IBM Plex Sans Light" panose="020F0502020204030204" pitchFamily="34" charset="0"/>
                <a:cs typeface="Poppins" panose="00000500000000000000" pitchFamily="2" charset="0"/>
              </a:rPr>
              <a:t>ChatBot</a:t>
            </a:r>
            <a:r>
              <a:rPr lang="en-US" sz="3200" dirty="0">
                <a:solidFill>
                  <a:schemeClr val="tx1"/>
                </a:solidFill>
                <a:latin typeface="IBM Plex Sans Light" panose="020F0502020204030204" pitchFamily="34" charset="0"/>
                <a:cs typeface="Poppins" panose="00000500000000000000" pitchFamily="2" charset="0"/>
              </a:rPr>
              <a:t> for service desk</a:t>
            </a:r>
            <a:r>
              <a:rPr lang="en-US" sz="3200" dirty="0" smtClean="0">
                <a:solidFill>
                  <a:schemeClr val="tx1"/>
                </a:solidFill>
                <a:latin typeface="IBM Plex Sans Light" panose="020F0502020204030204" pitchFamily="34" charset="0"/>
                <a:cs typeface="Poppins" panose="00000500000000000000" pitchFamily="2" charset="0"/>
              </a:rPr>
              <a:t>.</a:t>
            </a:r>
            <a:endParaRPr lang="en-US" sz="3200" dirty="0" smtClean="0">
              <a:solidFill>
                <a:schemeClr val="tx1"/>
              </a:solidFill>
              <a:latin typeface="IBM Plex Sans Regular" panose="020B0503050203000203" pitchFamily="34" charset="0"/>
            </a:endParaRPr>
          </a:p>
        </p:txBody>
      </p:sp>
      <p:sp>
        <p:nvSpPr>
          <p:cNvPr id="186" name="Freeform 13">
            <a:extLst>
              <a:ext uri="{FF2B5EF4-FFF2-40B4-BE49-F238E27FC236}">
                <a16:creationId xmlns:a16="http://schemas.microsoft.com/office/drawing/2014/main" xmlns="" id="{4E3CFCB8-CFA4-CD0B-C789-8E3A6EA0C292}"/>
              </a:ext>
            </a:extLst>
          </p:cNvPr>
          <p:cNvSpPr>
            <a:spLocks/>
          </p:cNvSpPr>
          <p:nvPr/>
        </p:nvSpPr>
        <p:spPr bwMode="auto">
          <a:xfrm>
            <a:off x="16700473" y="6262042"/>
            <a:ext cx="2710035" cy="2690504"/>
          </a:xfrm>
          <a:custGeom>
            <a:avLst/>
            <a:gdLst>
              <a:gd name="T0" fmla="*/ 81 w 276"/>
              <a:gd name="T1" fmla="*/ 219 h 274"/>
              <a:gd name="T2" fmla="*/ 71 w 276"/>
              <a:gd name="T3" fmla="*/ 239 h 274"/>
              <a:gd name="T4" fmla="*/ 54 w 276"/>
              <a:gd name="T5" fmla="*/ 260 h 274"/>
              <a:gd name="T6" fmla="*/ 17 w 276"/>
              <a:gd name="T7" fmla="*/ 250 h 274"/>
              <a:gd name="T8" fmla="*/ 28 w 276"/>
              <a:gd name="T9" fmla="*/ 215 h 274"/>
              <a:gd name="T10" fmla="*/ 53 w 276"/>
              <a:gd name="T11" fmla="*/ 201 h 274"/>
              <a:gd name="T12" fmla="*/ 60 w 276"/>
              <a:gd name="T13" fmla="*/ 197 h 274"/>
              <a:gd name="T14" fmla="*/ 0 w 276"/>
              <a:gd name="T15" fmla="*/ 137 h 274"/>
              <a:gd name="T16" fmla="*/ 48 w 276"/>
              <a:gd name="T17" fmla="*/ 91 h 274"/>
              <a:gd name="T18" fmla="*/ 56 w 276"/>
              <a:gd name="T19" fmla="*/ 106 h 274"/>
              <a:gd name="T20" fmla="*/ 107 w 276"/>
              <a:gd name="T21" fmla="*/ 126 h 274"/>
              <a:gd name="T22" fmla="*/ 129 w 276"/>
              <a:gd name="T23" fmla="*/ 91 h 274"/>
              <a:gd name="T24" fmla="*/ 99 w 276"/>
              <a:gd name="T25" fmla="*/ 51 h 274"/>
              <a:gd name="T26" fmla="*/ 97 w 276"/>
              <a:gd name="T27" fmla="*/ 50 h 274"/>
              <a:gd name="T28" fmla="*/ 92 w 276"/>
              <a:gd name="T29" fmla="*/ 47 h 274"/>
              <a:gd name="T30" fmla="*/ 139 w 276"/>
              <a:gd name="T31" fmla="*/ 0 h 274"/>
              <a:gd name="T32" fmla="*/ 196 w 276"/>
              <a:gd name="T33" fmla="*/ 58 h 274"/>
              <a:gd name="T34" fmla="*/ 212 w 276"/>
              <a:gd name="T35" fmla="*/ 28 h 274"/>
              <a:gd name="T36" fmla="*/ 248 w 276"/>
              <a:gd name="T37" fmla="*/ 15 h 274"/>
              <a:gd name="T38" fmla="*/ 262 w 276"/>
              <a:gd name="T39" fmla="*/ 45 h 274"/>
              <a:gd name="T40" fmla="*/ 240 w 276"/>
              <a:gd name="T41" fmla="*/ 68 h 274"/>
              <a:gd name="T42" fmla="*/ 221 w 276"/>
              <a:gd name="T43" fmla="*/ 78 h 274"/>
              <a:gd name="T44" fmla="*/ 218 w 276"/>
              <a:gd name="T45" fmla="*/ 80 h 274"/>
              <a:gd name="T46" fmla="*/ 239 w 276"/>
              <a:gd name="T47" fmla="*/ 100 h 274"/>
              <a:gd name="T48" fmla="*/ 273 w 276"/>
              <a:gd name="T49" fmla="*/ 135 h 274"/>
              <a:gd name="T50" fmla="*/ 273 w 276"/>
              <a:gd name="T51" fmla="*/ 140 h 274"/>
              <a:gd name="T52" fmla="*/ 221 w 276"/>
              <a:gd name="T53" fmla="*/ 192 h 274"/>
              <a:gd name="T54" fmla="*/ 218 w 276"/>
              <a:gd name="T55" fmla="*/ 196 h 274"/>
              <a:gd name="T56" fmla="*/ 238 w 276"/>
              <a:gd name="T57" fmla="*/ 206 h 274"/>
              <a:gd name="T58" fmla="*/ 259 w 276"/>
              <a:gd name="T59" fmla="*/ 229 h 274"/>
              <a:gd name="T60" fmla="*/ 251 w 276"/>
              <a:gd name="T61" fmla="*/ 256 h 274"/>
              <a:gd name="T62" fmla="*/ 221 w 276"/>
              <a:gd name="T63" fmla="*/ 257 h 274"/>
              <a:gd name="T64" fmla="*/ 203 w 276"/>
              <a:gd name="T65" fmla="*/ 234 h 274"/>
              <a:gd name="T66" fmla="*/ 195 w 276"/>
              <a:gd name="T67" fmla="*/ 218 h 274"/>
              <a:gd name="T68" fmla="*/ 171 w 276"/>
              <a:gd name="T69" fmla="*/ 242 h 274"/>
              <a:gd name="T70" fmla="*/ 142 w 276"/>
              <a:gd name="T71" fmla="*/ 271 h 274"/>
              <a:gd name="T72" fmla="*/ 134 w 276"/>
              <a:gd name="T73" fmla="*/ 271 h 274"/>
              <a:gd name="T74" fmla="*/ 85 w 276"/>
              <a:gd name="T75" fmla="*/ 221 h 274"/>
              <a:gd name="T76" fmla="*/ 81 w 276"/>
              <a:gd name="T77" fmla="*/ 21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6" h="274">
                <a:moveTo>
                  <a:pt x="81" y="219"/>
                </a:moveTo>
                <a:cubicBezTo>
                  <a:pt x="78" y="226"/>
                  <a:pt x="74" y="232"/>
                  <a:pt x="71" y="239"/>
                </a:cubicBezTo>
                <a:cubicBezTo>
                  <a:pt x="67" y="247"/>
                  <a:pt x="62" y="255"/>
                  <a:pt x="54" y="260"/>
                </a:cubicBezTo>
                <a:cubicBezTo>
                  <a:pt x="40" y="268"/>
                  <a:pt x="24" y="263"/>
                  <a:pt x="17" y="250"/>
                </a:cubicBezTo>
                <a:cubicBezTo>
                  <a:pt x="12" y="239"/>
                  <a:pt x="16" y="222"/>
                  <a:pt x="28" y="215"/>
                </a:cubicBezTo>
                <a:cubicBezTo>
                  <a:pt x="36" y="210"/>
                  <a:pt x="45" y="205"/>
                  <a:pt x="53" y="201"/>
                </a:cubicBezTo>
                <a:cubicBezTo>
                  <a:pt x="55" y="200"/>
                  <a:pt x="57" y="199"/>
                  <a:pt x="60" y="197"/>
                </a:cubicBezTo>
                <a:cubicBezTo>
                  <a:pt x="40" y="177"/>
                  <a:pt x="21" y="157"/>
                  <a:pt x="0" y="137"/>
                </a:cubicBezTo>
                <a:cubicBezTo>
                  <a:pt x="16" y="122"/>
                  <a:pt x="32" y="107"/>
                  <a:pt x="48" y="91"/>
                </a:cubicBezTo>
                <a:cubicBezTo>
                  <a:pt x="51" y="96"/>
                  <a:pt x="53" y="101"/>
                  <a:pt x="56" y="106"/>
                </a:cubicBezTo>
                <a:cubicBezTo>
                  <a:pt x="65" y="123"/>
                  <a:pt x="88" y="134"/>
                  <a:pt x="107" y="126"/>
                </a:cubicBezTo>
                <a:cubicBezTo>
                  <a:pt x="120" y="121"/>
                  <a:pt x="130" y="106"/>
                  <a:pt x="129" y="91"/>
                </a:cubicBezTo>
                <a:cubicBezTo>
                  <a:pt x="128" y="71"/>
                  <a:pt x="116" y="59"/>
                  <a:pt x="99" y="51"/>
                </a:cubicBezTo>
                <a:cubicBezTo>
                  <a:pt x="99" y="51"/>
                  <a:pt x="98" y="51"/>
                  <a:pt x="97" y="50"/>
                </a:cubicBezTo>
                <a:cubicBezTo>
                  <a:pt x="96" y="49"/>
                  <a:pt x="94" y="48"/>
                  <a:pt x="92" y="47"/>
                </a:cubicBezTo>
                <a:cubicBezTo>
                  <a:pt x="107" y="32"/>
                  <a:pt x="123" y="16"/>
                  <a:pt x="139" y="0"/>
                </a:cubicBezTo>
                <a:cubicBezTo>
                  <a:pt x="158" y="19"/>
                  <a:pt x="177" y="38"/>
                  <a:pt x="196" y="58"/>
                </a:cubicBezTo>
                <a:cubicBezTo>
                  <a:pt x="202" y="47"/>
                  <a:pt x="207" y="38"/>
                  <a:pt x="212" y="28"/>
                </a:cubicBezTo>
                <a:cubicBezTo>
                  <a:pt x="219" y="16"/>
                  <a:pt x="236" y="10"/>
                  <a:pt x="248" y="15"/>
                </a:cubicBezTo>
                <a:cubicBezTo>
                  <a:pt x="259" y="20"/>
                  <a:pt x="265" y="32"/>
                  <a:pt x="262" y="45"/>
                </a:cubicBezTo>
                <a:cubicBezTo>
                  <a:pt x="259" y="57"/>
                  <a:pt x="250" y="63"/>
                  <a:pt x="240" y="68"/>
                </a:cubicBezTo>
                <a:cubicBezTo>
                  <a:pt x="233" y="71"/>
                  <a:pt x="227" y="75"/>
                  <a:pt x="221" y="78"/>
                </a:cubicBezTo>
                <a:cubicBezTo>
                  <a:pt x="220" y="78"/>
                  <a:pt x="220" y="79"/>
                  <a:pt x="218" y="80"/>
                </a:cubicBezTo>
                <a:cubicBezTo>
                  <a:pt x="225" y="87"/>
                  <a:pt x="232" y="94"/>
                  <a:pt x="239" y="100"/>
                </a:cubicBezTo>
                <a:cubicBezTo>
                  <a:pt x="250" y="112"/>
                  <a:pt x="262" y="123"/>
                  <a:pt x="273" y="135"/>
                </a:cubicBezTo>
                <a:cubicBezTo>
                  <a:pt x="276" y="137"/>
                  <a:pt x="275" y="138"/>
                  <a:pt x="273" y="140"/>
                </a:cubicBezTo>
                <a:cubicBezTo>
                  <a:pt x="256" y="157"/>
                  <a:pt x="238" y="175"/>
                  <a:pt x="221" y="192"/>
                </a:cubicBezTo>
                <a:cubicBezTo>
                  <a:pt x="220" y="193"/>
                  <a:pt x="219" y="194"/>
                  <a:pt x="218" y="196"/>
                </a:cubicBezTo>
                <a:cubicBezTo>
                  <a:pt x="225" y="199"/>
                  <a:pt x="231" y="203"/>
                  <a:pt x="238" y="206"/>
                </a:cubicBezTo>
                <a:cubicBezTo>
                  <a:pt x="248" y="211"/>
                  <a:pt x="256" y="217"/>
                  <a:pt x="259" y="229"/>
                </a:cubicBezTo>
                <a:cubicBezTo>
                  <a:pt x="262" y="239"/>
                  <a:pt x="258" y="250"/>
                  <a:pt x="251" y="256"/>
                </a:cubicBezTo>
                <a:cubicBezTo>
                  <a:pt x="242" y="262"/>
                  <a:pt x="231" y="262"/>
                  <a:pt x="221" y="257"/>
                </a:cubicBezTo>
                <a:cubicBezTo>
                  <a:pt x="212" y="252"/>
                  <a:pt x="208" y="243"/>
                  <a:pt x="203" y="234"/>
                </a:cubicBezTo>
                <a:cubicBezTo>
                  <a:pt x="201" y="229"/>
                  <a:pt x="198" y="224"/>
                  <a:pt x="195" y="218"/>
                </a:cubicBezTo>
                <a:cubicBezTo>
                  <a:pt x="186" y="226"/>
                  <a:pt x="179" y="234"/>
                  <a:pt x="171" y="242"/>
                </a:cubicBezTo>
                <a:cubicBezTo>
                  <a:pt x="162" y="252"/>
                  <a:pt x="152" y="261"/>
                  <a:pt x="142" y="271"/>
                </a:cubicBezTo>
                <a:cubicBezTo>
                  <a:pt x="139" y="274"/>
                  <a:pt x="137" y="274"/>
                  <a:pt x="134" y="271"/>
                </a:cubicBezTo>
                <a:cubicBezTo>
                  <a:pt x="118" y="254"/>
                  <a:pt x="101" y="238"/>
                  <a:pt x="85" y="221"/>
                </a:cubicBezTo>
                <a:cubicBezTo>
                  <a:pt x="84" y="220"/>
                  <a:pt x="83" y="220"/>
                  <a:pt x="81" y="21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4">
            <a:extLst>
              <a:ext uri="{FF2B5EF4-FFF2-40B4-BE49-F238E27FC236}">
                <a16:creationId xmlns:a16="http://schemas.microsoft.com/office/drawing/2014/main" xmlns="" id="{C4E49650-0583-ED03-EC6D-E2C202578F2D}"/>
              </a:ext>
            </a:extLst>
          </p:cNvPr>
          <p:cNvSpPr>
            <a:spLocks/>
          </p:cNvSpPr>
          <p:nvPr/>
        </p:nvSpPr>
        <p:spPr bwMode="auto">
          <a:xfrm>
            <a:off x="19566763" y="6262042"/>
            <a:ext cx="2700270" cy="2700269"/>
          </a:xfrm>
          <a:custGeom>
            <a:avLst/>
            <a:gdLst>
              <a:gd name="T0" fmla="*/ 79 w 275"/>
              <a:gd name="T1" fmla="*/ 58 h 275"/>
              <a:gd name="T2" fmla="*/ 137 w 275"/>
              <a:gd name="T3" fmla="*/ 0 h 275"/>
              <a:gd name="T4" fmla="*/ 182 w 275"/>
              <a:gd name="T5" fmla="*/ 46 h 275"/>
              <a:gd name="T6" fmla="*/ 167 w 275"/>
              <a:gd name="T7" fmla="*/ 54 h 275"/>
              <a:gd name="T8" fmla="*/ 145 w 275"/>
              <a:gd name="T9" fmla="*/ 99 h 275"/>
              <a:gd name="T10" fmla="*/ 202 w 275"/>
              <a:gd name="T11" fmla="*/ 121 h 275"/>
              <a:gd name="T12" fmla="*/ 222 w 275"/>
              <a:gd name="T13" fmla="*/ 97 h 275"/>
              <a:gd name="T14" fmla="*/ 226 w 275"/>
              <a:gd name="T15" fmla="*/ 89 h 275"/>
              <a:gd name="T16" fmla="*/ 248 w 275"/>
              <a:gd name="T17" fmla="*/ 109 h 275"/>
              <a:gd name="T18" fmla="*/ 272 w 275"/>
              <a:gd name="T19" fmla="*/ 134 h 275"/>
              <a:gd name="T20" fmla="*/ 272 w 275"/>
              <a:gd name="T21" fmla="*/ 140 h 275"/>
              <a:gd name="T22" fmla="*/ 218 w 275"/>
              <a:gd name="T23" fmla="*/ 194 h 275"/>
              <a:gd name="T24" fmla="*/ 220 w 275"/>
              <a:gd name="T25" fmla="*/ 200 h 275"/>
              <a:gd name="T26" fmla="*/ 242 w 275"/>
              <a:gd name="T27" fmla="*/ 212 h 275"/>
              <a:gd name="T28" fmla="*/ 254 w 275"/>
              <a:gd name="T29" fmla="*/ 253 h 275"/>
              <a:gd name="T30" fmla="*/ 230 w 275"/>
              <a:gd name="T31" fmla="*/ 263 h 275"/>
              <a:gd name="T32" fmla="*/ 202 w 275"/>
              <a:gd name="T33" fmla="*/ 238 h 275"/>
              <a:gd name="T34" fmla="*/ 193 w 275"/>
              <a:gd name="T35" fmla="*/ 220 h 275"/>
              <a:gd name="T36" fmla="*/ 179 w 275"/>
              <a:gd name="T37" fmla="*/ 233 h 275"/>
              <a:gd name="T38" fmla="*/ 141 w 275"/>
              <a:gd name="T39" fmla="*/ 272 h 275"/>
              <a:gd name="T40" fmla="*/ 135 w 275"/>
              <a:gd name="T41" fmla="*/ 273 h 275"/>
              <a:gd name="T42" fmla="*/ 91 w 275"/>
              <a:gd name="T43" fmla="*/ 229 h 275"/>
              <a:gd name="T44" fmla="*/ 105 w 275"/>
              <a:gd name="T45" fmla="*/ 221 h 275"/>
              <a:gd name="T46" fmla="*/ 124 w 275"/>
              <a:gd name="T47" fmla="*/ 170 h 275"/>
              <a:gd name="T48" fmla="*/ 89 w 275"/>
              <a:gd name="T49" fmla="*/ 148 h 275"/>
              <a:gd name="T50" fmla="*/ 50 w 275"/>
              <a:gd name="T51" fmla="*/ 178 h 275"/>
              <a:gd name="T52" fmla="*/ 46 w 275"/>
              <a:gd name="T53" fmla="*/ 185 h 275"/>
              <a:gd name="T54" fmla="*/ 41 w 275"/>
              <a:gd name="T55" fmla="*/ 178 h 275"/>
              <a:gd name="T56" fmla="*/ 3 w 275"/>
              <a:gd name="T57" fmla="*/ 141 h 275"/>
              <a:gd name="T58" fmla="*/ 3 w 275"/>
              <a:gd name="T59" fmla="*/ 134 h 275"/>
              <a:gd name="T60" fmla="*/ 55 w 275"/>
              <a:gd name="T61" fmla="*/ 83 h 275"/>
              <a:gd name="T62" fmla="*/ 59 w 275"/>
              <a:gd name="T63" fmla="*/ 79 h 275"/>
              <a:gd name="T64" fmla="*/ 46 w 275"/>
              <a:gd name="T65" fmla="*/ 71 h 275"/>
              <a:gd name="T66" fmla="*/ 27 w 275"/>
              <a:gd name="T67" fmla="*/ 62 h 275"/>
              <a:gd name="T68" fmla="*/ 14 w 275"/>
              <a:gd name="T69" fmla="*/ 23 h 275"/>
              <a:gd name="T70" fmla="*/ 42 w 275"/>
              <a:gd name="T71" fmla="*/ 11 h 275"/>
              <a:gd name="T72" fmla="*/ 67 w 275"/>
              <a:gd name="T73" fmla="*/ 35 h 275"/>
              <a:gd name="T74" fmla="*/ 79 w 275"/>
              <a:gd name="T75" fmla="*/ 5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5" h="275">
                <a:moveTo>
                  <a:pt x="79" y="58"/>
                </a:moveTo>
                <a:cubicBezTo>
                  <a:pt x="99" y="38"/>
                  <a:pt x="118" y="19"/>
                  <a:pt x="137" y="0"/>
                </a:cubicBezTo>
                <a:cubicBezTo>
                  <a:pt x="152" y="16"/>
                  <a:pt x="167" y="31"/>
                  <a:pt x="182" y="46"/>
                </a:cubicBezTo>
                <a:cubicBezTo>
                  <a:pt x="178" y="48"/>
                  <a:pt x="173" y="51"/>
                  <a:pt x="167" y="54"/>
                </a:cubicBezTo>
                <a:cubicBezTo>
                  <a:pt x="151" y="62"/>
                  <a:pt x="141" y="82"/>
                  <a:pt x="145" y="99"/>
                </a:cubicBezTo>
                <a:cubicBezTo>
                  <a:pt x="151" y="125"/>
                  <a:pt x="179" y="135"/>
                  <a:pt x="202" y="121"/>
                </a:cubicBezTo>
                <a:cubicBezTo>
                  <a:pt x="212" y="115"/>
                  <a:pt x="218" y="106"/>
                  <a:pt x="222" y="97"/>
                </a:cubicBezTo>
                <a:cubicBezTo>
                  <a:pt x="224" y="94"/>
                  <a:pt x="225" y="92"/>
                  <a:pt x="226" y="89"/>
                </a:cubicBezTo>
                <a:cubicBezTo>
                  <a:pt x="234" y="96"/>
                  <a:pt x="241" y="102"/>
                  <a:pt x="248" y="109"/>
                </a:cubicBezTo>
                <a:cubicBezTo>
                  <a:pt x="256" y="118"/>
                  <a:pt x="264" y="126"/>
                  <a:pt x="272" y="134"/>
                </a:cubicBezTo>
                <a:cubicBezTo>
                  <a:pt x="275" y="137"/>
                  <a:pt x="275" y="138"/>
                  <a:pt x="272" y="140"/>
                </a:cubicBezTo>
                <a:cubicBezTo>
                  <a:pt x="254" y="158"/>
                  <a:pt x="237" y="176"/>
                  <a:pt x="218" y="194"/>
                </a:cubicBezTo>
                <a:cubicBezTo>
                  <a:pt x="215" y="198"/>
                  <a:pt x="216" y="199"/>
                  <a:pt x="220" y="200"/>
                </a:cubicBezTo>
                <a:cubicBezTo>
                  <a:pt x="227" y="204"/>
                  <a:pt x="235" y="208"/>
                  <a:pt x="242" y="212"/>
                </a:cubicBezTo>
                <a:cubicBezTo>
                  <a:pt x="258" y="220"/>
                  <a:pt x="263" y="240"/>
                  <a:pt x="254" y="253"/>
                </a:cubicBezTo>
                <a:cubicBezTo>
                  <a:pt x="250" y="260"/>
                  <a:pt x="238" y="265"/>
                  <a:pt x="230" y="263"/>
                </a:cubicBezTo>
                <a:cubicBezTo>
                  <a:pt x="215" y="261"/>
                  <a:pt x="208" y="250"/>
                  <a:pt x="202" y="238"/>
                </a:cubicBezTo>
                <a:cubicBezTo>
                  <a:pt x="199" y="232"/>
                  <a:pt x="196" y="226"/>
                  <a:pt x="193" y="220"/>
                </a:cubicBezTo>
                <a:cubicBezTo>
                  <a:pt x="188" y="225"/>
                  <a:pt x="184" y="229"/>
                  <a:pt x="179" y="233"/>
                </a:cubicBezTo>
                <a:cubicBezTo>
                  <a:pt x="166" y="246"/>
                  <a:pt x="154" y="259"/>
                  <a:pt x="141" y="272"/>
                </a:cubicBezTo>
                <a:cubicBezTo>
                  <a:pt x="140" y="273"/>
                  <a:pt x="138" y="275"/>
                  <a:pt x="135" y="273"/>
                </a:cubicBezTo>
                <a:cubicBezTo>
                  <a:pt x="121" y="258"/>
                  <a:pt x="106" y="243"/>
                  <a:pt x="91" y="229"/>
                </a:cubicBezTo>
                <a:cubicBezTo>
                  <a:pt x="96" y="226"/>
                  <a:pt x="100" y="223"/>
                  <a:pt x="105" y="221"/>
                </a:cubicBezTo>
                <a:cubicBezTo>
                  <a:pt x="124" y="211"/>
                  <a:pt x="132" y="189"/>
                  <a:pt x="124" y="170"/>
                </a:cubicBezTo>
                <a:cubicBezTo>
                  <a:pt x="119" y="156"/>
                  <a:pt x="103" y="147"/>
                  <a:pt x="89" y="148"/>
                </a:cubicBezTo>
                <a:cubicBezTo>
                  <a:pt x="69" y="150"/>
                  <a:pt x="58" y="161"/>
                  <a:pt x="50" y="178"/>
                </a:cubicBezTo>
                <a:cubicBezTo>
                  <a:pt x="49" y="180"/>
                  <a:pt x="48" y="181"/>
                  <a:pt x="46" y="185"/>
                </a:cubicBezTo>
                <a:cubicBezTo>
                  <a:pt x="44" y="182"/>
                  <a:pt x="43" y="180"/>
                  <a:pt x="41" y="178"/>
                </a:cubicBezTo>
                <a:cubicBezTo>
                  <a:pt x="28" y="165"/>
                  <a:pt x="16" y="153"/>
                  <a:pt x="3" y="141"/>
                </a:cubicBezTo>
                <a:cubicBezTo>
                  <a:pt x="0" y="138"/>
                  <a:pt x="0" y="137"/>
                  <a:pt x="3" y="134"/>
                </a:cubicBezTo>
                <a:cubicBezTo>
                  <a:pt x="21" y="117"/>
                  <a:pt x="38" y="100"/>
                  <a:pt x="55" y="83"/>
                </a:cubicBezTo>
                <a:cubicBezTo>
                  <a:pt x="56" y="81"/>
                  <a:pt x="57" y="80"/>
                  <a:pt x="59" y="79"/>
                </a:cubicBezTo>
                <a:cubicBezTo>
                  <a:pt x="54" y="76"/>
                  <a:pt x="50" y="74"/>
                  <a:pt x="46" y="71"/>
                </a:cubicBezTo>
                <a:cubicBezTo>
                  <a:pt x="40" y="68"/>
                  <a:pt x="33" y="65"/>
                  <a:pt x="27" y="62"/>
                </a:cubicBezTo>
                <a:cubicBezTo>
                  <a:pt x="13" y="55"/>
                  <a:pt x="7" y="36"/>
                  <a:pt x="14" y="23"/>
                </a:cubicBezTo>
                <a:cubicBezTo>
                  <a:pt x="19" y="13"/>
                  <a:pt x="32" y="9"/>
                  <a:pt x="42" y="11"/>
                </a:cubicBezTo>
                <a:cubicBezTo>
                  <a:pt x="55" y="15"/>
                  <a:pt x="62" y="24"/>
                  <a:pt x="67" y="35"/>
                </a:cubicBezTo>
                <a:cubicBezTo>
                  <a:pt x="70" y="43"/>
                  <a:pt x="74" y="50"/>
                  <a:pt x="79" y="5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5">
            <a:extLst>
              <a:ext uri="{FF2B5EF4-FFF2-40B4-BE49-F238E27FC236}">
                <a16:creationId xmlns:a16="http://schemas.microsoft.com/office/drawing/2014/main" xmlns="" id="{C7B16D7E-6E5B-E041-15FF-A88EE16C1BEA}"/>
              </a:ext>
            </a:extLst>
          </p:cNvPr>
          <p:cNvSpPr>
            <a:spLocks/>
          </p:cNvSpPr>
          <p:nvPr/>
        </p:nvSpPr>
        <p:spPr bwMode="auto">
          <a:xfrm>
            <a:off x="18136059" y="7692746"/>
            <a:ext cx="2710035" cy="2690504"/>
          </a:xfrm>
          <a:custGeom>
            <a:avLst/>
            <a:gdLst>
              <a:gd name="T0" fmla="*/ 45 w 276"/>
              <a:gd name="T1" fmla="*/ 92 h 274"/>
              <a:gd name="T2" fmla="*/ 57 w 276"/>
              <a:gd name="T3" fmla="*/ 111 h 274"/>
              <a:gd name="T4" fmla="*/ 116 w 276"/>
              <a:gd name="T5" fmla="*/ 115 h 274"/>
              <a:gd name="T6" fmla="*/ 116 w 276"/>
              <a:gd name="T7" fmla="*/ 64 h 274"/>
              <a:gd name="T8" fmla="*/ 96 w 276"/>
              <a:gd name="T9" fmla="*/ 49 h 274"/>
              <a:gd name="T10" fmla="*/ 91 w 276"/>
              <a:gd name="T11" fmla="*/ 47 h 274"/>
              <a:gd name="T12" fmla="*/ 139 w 276"/>
              <a:gd name="T13" fmla="*/ 0 h 274"/>
              <a:gd name="T14" fmla="*/ 193 w 276"/>
              <a:gd name="T15" fmla="*/ 54 h 274"/>
              <a:gd name="T16" fmla="*/ 196 w 276"/>
              <a:gd name="T17" fmla="*/ 57 h 274"/>
              <a:gd name="T18" fmla="*/ 207 w 276"/>
              <a:gd name="T19" fmla="*/ 36 h 274"/>
              <a:gd name="T20" fmla="*/ 227 w 276"/>
              <a:gd name="T21" fmla="*/ 16 h 274"/>
              <a:gd name="T22" fmla="*/ 253 w 276"/>
              <a:gd name="T23" fmla="*/ 20 h 274"/>
              <a:gd name="T24" fmla="*/ 260 w 276"/>
              <a:gd name="T25" fmla="*/ 46 h 274"/>
              <a:gd name="T26" fmla="*/ 237 w 276"/>
              <a:gd name="T27" fmla="*/ 69 h 274"/>
              <a:gd name="T28" fmla="*/ 218 w 276"/>
              <a:gd name="T29" fmla="*/ 79 h 274"/>
              <a:gd name="T30" fmla="*/ 276 w 276"/>
              <a:gd name="T31" fmla="*/ 137 h 274"/>
              <a:gd name="T32" fmla="*/ 261 w 276"/>
              <a:gd name="T33" fmla="*/ 152 h 274"/>
              <a:gd name="T34" fmla="*/ 220 w 276"/>
              <a:gd name="T35" fmla="*/ 192 h 274"/>
              <a:gd name="T36" fmla="*/ 221 w 276"/>
              <a:gd name="T37" fmla="*/ 198 h 274"/>
              <a:gd name="T38" fmla="*/ 248 w 276"/>
              <a:gd name="T39" fmla="*/ 213 h 274"/>
              <a:gd name="T40" fmla="*/ 253 w 276"/>
              <a:gd name="T41" fmla="*/ 254 h 274"/>
              <a:gd name="T42" fmla="*/ 213 w 276"/>
              <a:gd name="T43" fmla="*/ 250 h 274"/>
              <a:gd name="T44" fmla="*/ 199 w 276"/>
              <a:gd name="T45" fmla="*/ 225 h 274"/>
              <a:gd name="T46" fmla="*/ 195 w 276"/>
              <a:gd name="T47" fmla="*/ 218 h 274"/>
              <a:gd name="T48" fmla="*/ 178 w 276"/>
              <a:gd name="T49" fmla="*/ 234 h 274"/>
              <a:gd name="T50" fmla="*/ 141 w 276"/>
              <a:gd name="T51" fmla="*/ 272 h 274"/>
              <a:gd name="T52" fmla="*/ 135 w 276"/>
              <a:gd name="T53" fmla="*/ 272 h 274"/>
              <a:gd name="T54" fmla="*/ 92 w 276"/>
              <a:gd name="T55" fmla="*/ 229 h 274"/>
              <a:gd name="T56" fmla="*/ 91 w 276"/>
              <a:gd name="T57" fmla="*/ 227 h 274"/>
              <a:gd name="T58" fmla="*/ 108 w 276"/>
              <a:gd name="T59" fmla="*/ 219 h 274"/>
              <a:gd name="T60" fmla="*/ 128 w 276"/>
              <a:gd name="T61" fmla="*/ 174 h 274"/>
              <a:gd name="T62" fmla="*/ 78 w 276"/>
              <a:gd name="T63" fmla="*/ 149 h 274"/>
              <a:gd name="T64" fmla="*/ 52 w 276"/>
              <a:gd name="T65" fmla="*/ 176 h 274"/>
              <a:gd name="T66" fmla="*/ 48 w 276"/>
              <a:gd name="T67" fmla="*/ 184 h 274"/>
              <a:gd name="T68" fmla="*/ 30 w 276"/>
              <a:gd name="T69" fmla="*/ 166 h 274"/>
              <a:gd name="T70" fmla="*/ 4 w 276"/>
              <a:gd name="T71" fmla="*/ 140 h 274"/>
              <a:gd name="T72" fmla="*/ 3 w 276"/>
              <a:gd name="T73" fmla="*/ 135 h 274"/>
              <a:gd name="T74" fmla="*/ 45 w 276"/>
              <a:gd name="T75" fmla="*/ 9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76" h="274">
                <a:moveTo>
                  <a:pt x="45" y="92"/>
                </a:moveTo>
                <a:cubicBezTo>
                  <a:pt x="50" y="99"/>
                  <a:pt x="53" y="106"/>
                  <a:pt x="57" y="111"/>
                </a:cubicBezTo>
                <a:cubicBezTo>
                  <a:pt x="72" y="129"/>
                  <a:pt x="99" y="133"/>
                  <a:pt x="116" y="115"/>
                </a:cubicBezTo>
                <a:cubicBezTo>
                  <a:pt x="129" y="102"/>
                  <a:pt x="129" y="79"/>
                  <a:pt x="116" y="64"/>
                </a:cubicBezTo>
                <a:cubicBezTo>
                  <a:pt x="110" y="57"/>
                  <a:pt x="103" y="53"/>
                  <a:pt x="96" y="49"/>
                </a:cubicBezTo>
                <a:cubicBezTo>
                  <a:pt x="94" y="48"/>
                  <a:pt x="93" y="48"/>
                  <a:pt x="91" y="47"/>
                </a:cubicBezTo>
                <a:cubicBezTo>
                  <a:pt x="106" y="32"/>
                  <a:pt x="139" y="0"/>
                  <a:pt x="139" y="0"/>
                </a:cubicBezTo>
                <a:cubicBezTo>
                  <a:pt x="141" y="3"/>
                  <a:pt x="181" y="42"/>
                  <a:pt x="193" y="54"/>
                </a:cubicBezTo>
                <a:cubicBezTo>
                  <a:pt x="193" y="55"/>
                  <a:pt x="194" y="56"/>
                  <a:pt x="196" y="57"/>
                </a:cubicBezTo>
                <a:cubicBezTo>
                  <a:pt x="200" y="50"/>
                  <a:pt x="204" y="43"/>
                  <a:pt x="207" y="36"/>
                </a:cubicBezTo>
                <a:cubicBezTo>
                  <a:pt x="211" y="27"/>
                  <a:pt x="217" y="19"/>
                  <a:pt x="227" y="16"/>
                </a:cubicBezTo>
                <a:cubicBezTo>
                  <a:pt x="236" y="12"/>
                  <a:pt x="245" y="13"/>
                  <a:pt x="253" y="20"/>
                </a:cubicBezTo>
                <a:cubicBezTo>
                  <a:pt x="261" y="26"/>
                  <a:pt x="263" y="35"/>
                  <a:pt x="260" y="46"/>
                </a:cubicBezTo>
                <a:cubicBezTo>
                  <a:pt x="257" y="58"/>
                  <a:pt x="248" y="64"/>
                  <a:pt x="237" y="69"/>
                </a:cubicBezTo>
                <a:cubicBezTo>
                  <a:pt x="231" y="72"/>
                  <a:pt x="225" y="76"/>
                  <a:pt x="218" y="79"/>
                </a:cubicBezTo>
                <a:cubicBezTo>
                  <a:pt x="237" y="99"/>
                  <a:pt x="256" y="117"/>
                  <a:pt x="276" y="137"/>
                </a:cubicBezTo>
                <a:cubicBezTo>
                  <a:pt x="270" y="142"/>
                  <a:pt x="266" y="147"/>
                  <a:pt x="261" y="152"/>
                </a:cubicBezTo>
                <a:cubicBezTo>
                  <a:pt x="247" y="166"/>
                  <a:pt x="234" y="179"/>
                  <a:pt x="220" y="192"/>
                </a:cubicBezTo>
                <a:cubicBezTo>
                  <a:pt x="217" y="195"/>
                  <a:pt x="218" y="197"/>
                  <a:pt x="221" y="198"/>
                </a:cubicBezTo>
                <a:cubicBezTo>
                  <a:pt x="230" y="203"/>
                  <a:pt x="240" y="207"/>
                  <a:pt x="248" y="213"/>
                </a:cubicBezTo>
                <a:cubicBezTo>
                  <a:pt x="262" y="222"/>
                  <a:pt x="265" y="244"/>
                  <a:pt x="253" y="254"/>
                </a:cubicBezTo>
                <a:cubicBezTo>
                  <a:pt x="242" y="266"/>
                  <a:pt x="223" y="263"/>
                  <a:pt x="213" y="250"/>
                </a:cubicBezTo>
                <a:cubicBezTo>
                  <a:pt x="207" y="242"/>
                  <a:pt x="203" y="233"/>
                  <a:pt x="199" y="225"/>
                </a:cubicBezTo>
                <a:cubicBezTo>
                  <a:pt x="197" y="223"/>
                  <a:pt x="196" y="221"/>
                  <a:pt x="195" y="218"/>
                </a:cubicBezTo>
                <a:cubicBezTo>
                  <a:pt x="189" y="224"/>
                  <a:pt x="184" y="229"/>
                  <a:pt x="178" y="234"/>
                </a:cubicBezTo>
                <a:cubicBezTo>
                  <a:pt x="166" y="247"/>
                  <a:pt x="153" y="259"/>
                  <a:pt x="141" y="272"/>
                </a:cubicBezTo>
                <a:cubicBezTo>
                  <a:pt x="139" y="274"/>
                  <a:pt x="137" y="274"/>
                  <a:pt x="135" y="272"/>
                </a:cubicBezTo>
                <a:cubicBezTo>
                  <a:pt x="121" y="258"/>
                  <a:pt x="107" y="243"/>
                  <a:pt x="92" y="229"/>
                </a:cubicBezTo>
                <a:cubicBezTo>
                  <a:pt x="92" y="229"/>
                  <a:pt x="92" y="228"/>
                  <a:pt x="91" y="227"/>
                </a:cubicBezTo>
                <a:cubicBezTo>
                  <a:pt x="97" y="225"/>
                  <a:pt x="102" y="222"/>
                  <a:pt x="108" y="219"/>
                </a:cubicBezTo>
                <a:cubicBezTo>
                  <a:pt x="123" y="210"/>
                  <a:pt x="132" y="191"/>
                  <a:pt x="128" y="174"/>
                </a:cubicBezTo>
                <a:cubicBezTo>
                  <a:pt x="123" y="151"/>
                  <a:pt x="100" y="141"/>
                  <a:pt x="78" y="149"/>
                </a:cubicBezTo>
                <a:cubicBezTo>
                  <a:pt x="65" y="154"/>
                  <a:pt x="58" y="164"/>
                  <a:pt x="52" y="176"/>
                </a:cubicBezTo>
                <a:cubicBezTo>
                  <a:pt x="51" y="178"/>
                  <a:pt x="49" y="181"/>
                  <a:pt x="48" y="184"/>
                </a:cubicBezTo>
                <a:cubicBezTo>
                  <a:pt x="41" y="178"/>
                  <a:pt x="35" y="172"/>
                  <a:pt x="30" y="166"/>
                </a:cubicBezTo>
                <a:cubicBezTo>
                  <a:pt x="21" y="158"/>
                  <a:pt x="12" y="149"/>
                  <a:pt x="4" y="140"/>
                </a:cubicBezTo>
                <a:cubicBezTo>
                  <a:pt x="2" y="139"/>
                  <a:pt x="0" y="137"/>
                  <a:pt x="3" y="135"/>
                </a:cubicBezTo>
                <a:cubicBezTo>
                  <a:pt x="17" y="121"/>
                  <a:pt x="31" y="106"/>
                  <a:pt x="45" y="9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xmlns="" id="{72075070-BF24-6EE1-130B-E10B0046C184}"/>
              </a:ext>
            </a:extLst>
          </p:cNvPr>
          <p:cNvSpPr>
            <a:spLocks/>
          </p:cNvSpPr>
          <p:nvPr/>
        </p:nvSpPr>
        <p:spPr bwMode="auto">
          <a:xfrm>
            <a:off x="18155590" y="4826456"/>
            <a:ext cx="2690504" cy="2690504"/>
          </a:xfrm>
          <a:custGeom>
            <a:avLst/>
            <a:gdLst>
              <a:gd name="T0" fmla="*/ 216 w 274"/>
              <a:gd name="T1" fmla="*/ 79 h 274"/>
              <a:gd name="T2" fmla="*/ 234 w 274"/>
              <a:gd name="T3" fmla="*/ 98 h 274"/>
              <a:gd name="T4" fmla="*/ 270 w 274"/>
              <a:gd name="T5" fmla="*/ 134 h 274"/>
              <a:gd name="T6" fmla="*/ 274 w 274"/>
              <a:gd name="T7" fmla="*/ 138 h 274"/>
              <a:gd name="T8" fmla="*/ 227 w 274"/>
              <a:gd name="T9" fmla="*/ 184 h 274"/>
              <a:gd name="T10" fmla="*/ 226 w 274"/>
              <a:gd name="T11" fmla="*/ 184 h 274"/>
              <a:gd name="T12" fmla="*/ 214 w 274"/>
              <a:gd name="T13" fmla="*/ 163 h 274"/>
              <a:gd name="T14" fmla="*/ 171 w 274"/>
              <a:gd name="T15" fmla="*/ 146 h 274"/>
              <a:gd name="T16" fmla="*/ 144 w 274"/>
              <a:gd name="T17" fmla="*/ 187 h 274"/>
              <a:gd name="T18" fmla="*/ 174 w 274"/>
              <a:gd name="T19" fmla="*/ 223 h 274"/>
              <a:gd name="T20" fmla="*/ 183 w 274"/>
              <a:gd name="T21" fmla="*/ 227 h 274"/>
              <a:gd name="T22" fmla="*/ 136 w 274"/>
              <a:gd name="T23" fmla="*/ 274 h 274"/>
              <a:gd name="T24" fmla="*/ 90 w 274"/>
              <a:gd name="T25" fmla="*/ 228 h 274"/>
              <a:gd name="T26" fmla="*/ 105 w 274"/>
              <a:gd name="T27" fmla="*/ 220 h 274"/>
              <a:gd name="T28" fmla="*/ 124 w 274"/>
              <a:gd name="T29" fmla="*/ 172 h 274"/>
              <a:gd name="T30" fmla="*/ 95 w 274"/>
              <a:gd name="T31" fmla="*/ 148 h 274"/>
              <a:gd name="T32" fmla="*/ 50 w 274"/>
              <a:gd name="T33" fmla="*/ 176 h 274"/>
              <a:gd name="T34" fmla="*/ 46 w 274"/>
              <a:gd name="T35" fmla="*/ 183 h 274"/>
              <a:gd name="T36" fmla="*/ 0 w 274"/>
              <a:gd name="T37" fmla="*/ 136 h 274"/>
              <a:gd name="T38" fmla="*/ 57 w 274"/>
              <a:gd name="T39" fmla="*/ 80 h 274"/>
              <a:gd name="T40" fmla="*/ 40 w 274"/>
              <a:gd name="T41" fmla="*/ 70 h 274"/>
              <a:gd name="T42" fmla="*/ 25 w 274"/>
              <a:gd name="T43" fmla="*/ 63 h 274"/>
              <a:gd name="T44" fmla="*/ 12 w 274"/>
              <a:gd name="T45" fmla="*/ 31 h 274"/>
              <a:gd name="T46" fmla="*/ 43 w 274"/>
              <a:gd name="T47" fmla="*/ 14 h 274"/>
              <a:gd name="T48" fmla="*/ 67 w 274"/>
              <a:gd name="T49" fmla="*/ 37 h 274"/>
              <a:gd name="T50" fmla="*/ 77 w 274"/>
              <a:gd name="T51" fmla="*/ 57 h 274"/>
              <a:gd name="T52" fmla="*/ 134 w 274"/>
              <a:gd name="T53" fmla="*/ 0 h 274"/>
              <a:gd name="T54" fmla="*/ 194 w 274"/>
              <a:gd name="T55" fmla="*/ 59 h 274"/>
              <a:gd name="T56" fmla="*/ 202 w 274"/>
              <a:gd name="T57" fmla="*/ 44 h 274"/>
              <a:gd name="T58" fmla="*/ 211 w 274"/>
              <a:gd name="T59" fmla="*/ 28 h 274"/>
              <a:gd name="T60" fmla="*/ 246 w 274"/>
              <a:gd name="T61" fmla="*/ 14 h 274"/>
              <a:gd name="T62" fmla="*/ 261 w 274"/>
              <a:gd name="T63" fmla="*/ 43 h 274"/>
              <a:gd name="T64" fmla="*/ 239 w 274"/>
              <a:gd name="T65" fmla="*/ 67 h 274"/>
              <a:gd name="T66" fmla="*/ 216 w 274"/>
              <a:gd name="T67" fmla="*/ 79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4" h="274">
                <a:moveTo>
                  <a:pt x="216" y="79"/>
                </a:moveTo>
                <a:cubicBezTo>
                  <a:pt x="222" y="86"/>
                  <a:pt x="228" y="92"/>
                  <a:pt x="234" y="98"/>
                </a:cubicBezTo>
                <a:cubicBezTo>
                  <a:pt x="246" y="110"/>
                  <a:pt x="258" y="122"/>
                  <a:pt x="270" y="134"/>
                </a:cubicBezTo>
                <a:cubicBezTo>
                  <a:pt x="272" y="136"/>
                  <a:pt x="274" y="138"/>
                  <a:pt x="274" y="138"/>
                </a:cubicBezTo>
                <a:cubicBezTo>
                  <a:pt x="274" y="138"/>
                  <a:pt x="242" y="169"/>
                  <a:pt x="227" y="184"/>
                </a:cubicBezTo>
                <a:cubicBezTo>
                  <a:pt x="227" y="184"/>
                  <a:pt x="227" y="184"/>
                  <a:pt x="226" y="184"/>
                </a:cubicBezTo>
                <a:cubicBezTo>
                  <a:pt x="222" y="177"/>
                  <a:pt x="218" y="170"/>
                  <a:pt x="214" y="163"/>
                </a:cubicBezTo>
                <a:cubicBezTo>
                  <a:pt x="204" y="149"/>
                  <a:pt x="186" y="142"/>
                  <a:pt x="171" y="146"/>
                </a:cubicBezTo>
                <a:cubicBezTo>
                  <a:pt x="152" y="151"/>
                  <a:pt x="141" y="168"/>
                  <a:pt x="144" y="187"/>
                </a:cubicBezTo>
                <a:cubicBezTo>
                  <a:pt x="147" y="205"/>
                  <a:pt x="159" y="215"/>
                  <a:pt x="174" y="223"/>
                </a:cubicBezTo>
                <a:cubicBezTo>
                  <a:pt x="177" y="224"/>
                  <a:pt x="180" y="226"/>
                  <a:pt x="183" y="227"/>
                </a:cubicBezTo>
                <a:cubicBezTo>
                  <a:pt x="167" y="243"/>
                  <a:pt x="151" y="259"/>
                  <a:pt x="136" y="274"/>
                </a:cubicBezTo>
                <a:cubicBezTo>
                  <a:pt x="121" y="259"/>
                  <a:pt x="106" y="244"/>
                  <a:pt x="90" y="228"/>
                </a:cubicBezTo>
                <a:cubicBezTo>
                  <a:pt x="95" y="226"/>
                  <a:pt x="100" y="223"/>
                  <a:pt x="105" y="220"/>
                </a:cubicBezTo>
                <a:cubicBezTo>
                  <a:pt x="122" y="210"/>
                  <a:pt x="130" y="191"/>
                  <a:pt x="124" y="172"/>
                </a:cubicBezTo>
                <a:cubicBezTo>
                  <a:pt x="121" y="160"/>
                  <a:pt x="107" y="149"/>
                  <a:pt x="95" y="148"/>
                </a:cubicBezTo>
                <a:cubicBezTo>
                  <a:pt x="74" y="146"/>
                  <a:pt x="60" y="156"/>
                  <a:pt x="50" y="176"/>
                </a:cubicBezTo>
                <a:cubicBezTo>
                  <a:pt x="49" y="178"/>
                  <a:pt x="47" y="181"/>
                  <a:pt x="46" y="183"/>
                </a:cubicBezTo>
                <a:cubicBezTo>
                  <a:pt x="31" y="167"/>
                  <a:pt x="15" y="152"/>
                  <a:pt x="0" y="136"/>
                </a:cubicBezTo>
                <a:cubicBezTo>
                  <a:pt x="18" y="118"/>
                  <a:pt x="37" y="99"/>
                  <a:pt x="57" y="80"/>
                </a:cubicBezTo>
                <a:cubicBezTo>
                  <a:pt x="50" y="76"/>
                  <a:pt x="45" y="73"/>
                  <a:pt x="40" y="70"/>
                </a:cubicBezTo>
                <a:cubicBezTo>
                  <a:pt x="35" y="68"/>
                  <a:pt x="30" y="66"/>
                  <a:pt x="25" y="63"/>
                </a:cubicBezTo>
                <a:cubicBezTo>
                  <a:pt x="14" y="55"/>
                  <a:pt x="9" y="44"/>
                  <a:pt x="12" y="31"/>
                </a:cubicBezTo>
                <a:cubicBezTo>
                  <a:pt x="15" y="17"/>
                  <a:pt x="30" y="10"/>
                  <a:pt x="43" y="14"/>
                </a:cubicBezTo>
                <a:cubicBezTo>
                  <a:pt x="55" y="17"/>
                  <a:pt x="62" y="26"/>
                  <a:pt x="67" y="37"/>
                </a:cubicBezTo>
                <a:cubicBezTo>
                  <a:pt x="70" y="44"/>
                  <a:pt x="74" y="50"/>
                  <a:pt x="77" y="57"/>
                </a:cubicBezTo>
                <a:cubicBezTo>
                  <a:pt x="95" y="39"/>
                  <a:pt x="116" y="19"/>
                  <a:pt x="134" y="0"/>
                </a:cubicBezTo>
                <a:cubicBezTo>
                  <a:pt x="145" y="11"/>
                  <a:pt x="194" y="59"/>
                  <a:pt x="194" y="59"/>
                </a:cubicBezTo>
                <a:cubicBezTo>
                  <a:pt x="194" y="59"/>
                  <a:pt x="200" y="49"/>
                  <a:pt x="202" y="44"/>
                </a:cubicBezTo>
                <a:cubicBezTo>
                  <a:pt x="205" y="39"/>
                  <a:pt x="208" y="33"/>
                  <a:pt x="211" y="28"/>
                </a:cubicBezTo>
                <a:cubicBezTo>
                  <a:pt x="218" y="15"/>
                  <a:pt x="234" y="10"/>
                  <a:pt x="246" y="14"/>
                </a:cubicBezTo>
                <a:cubicBezTo>
                  <a:pt x="257" y="19"/>
                  <a:pt x="263" y="30"/>
                  <a:pt x="261" y="43"/>
                </a:cubicBezTo>
                <a:cubicBezTo>
                  <a:pt x="258" y="55"/>
                  <a:pt x="250" y="62"/>
                  <a:pt x="239" y="67"/>
                </a:cubicBezTo>
                <a:cubicBezTo>
                  <a:pt x="231" y="71"/>
                  <a:pt x="224" y="75"/>
                  <a:pt x="216" y="79"/>
                </a:cubicBez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4" name="Group 13"/>
          <p:cNvGrpSpPr/>
          <p:nvPr/>
        </p:nvGrpSpPr>
        <p:grpSpPr>
          <a:xfrm>
            <a:off x="-747842" y="-14636"/>
            <a:ext cx="9985148" cy="1469360"/>
            <a:chOff x="-747842" y="-14636"/>
            <a:chExt cx="9985148" cy="1469360"/>
          </a:xfrm>
        </p:grpSpPr>
        <p:sp>
          <p:nvSpPr>
            <p:cNvPr id="15" name="Parallelogram 14"/>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6" name="Parallelogram 15"/>
            <p:cNvSpPr/>
            <p:nvPr/>
          </p:nvSpPr>
          <p:spPr>
            <a:xfrm>
              <a:off x="385316" y="2495"/>
              <a:ext cx="8851990"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17" name="Project Overview…"/>
          <p:cNvSpPr txBox="1"/>
          <p:nvPr/>
        </p:nvSpPr>
        <p:spPr>
          <a:xfrm>
            <a:off x="2070878" y="350453"/>
            <a:ext cx="9205080" cy="8881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KEY BENEFITS</a:t>
            </a:r>
            <a:endParaRPr sz="6600" b="1" dirty="0">
              <a:solidFill>
                <a:schemeClr val="tx1"/>
              </a:solidFill>
              <a:latin typeface="Calibri" panose="020F0502020204030204" pitchFamily="34" charset="0"/>
              <a:cs typeface="Calibri" panose="020F0502020204030204" pitchFamily="34" charset="0"/>
            </a:endParaRPr>
          </a:p>
        </p:txBody>
      </p:sp>
      <p:grpSp>
        <p:nvGrpSpPr>
          <p:cNvPr id="18" name="Group 17"/>
          <p:cNvGrpSpPr/>
          <p:nvPr/>
        </p:nvGrpSpPr>
        <p:grpSpPr>
          <a:xfrm>
            <a:off x="7832414" y="215497"/>
            <a:ext cx="1805929" cy="1684394"/>
            <a:chOff x="6815975" y="215497"/>
            <a:chExt cx="1805929" cy="1684394"/>
          </a:xfrm>
        </p:grpSpPr>
        <p:sp>
          <p:nvSpPr>
            <p:cNvPr id="19" name="Parallelogram 18"/>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1" name="Parallelogram 20"/>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Tree>
    <p:extLst>
      <p:ext uri="{BB962C8B-B14F-4D97-AF65-F5344CB8AC3E}">
        <p14:creationId xmlns:p14="http://schemas.microsoft.com/office/powerpoint/2010/main" val="404239298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 name="Object 118"/>
          <p:cNvGraphicFramePr>
            <a:graphicFrameLocks noChangeAspect="1"/>
          </p:cNvGraphicFramePr>
          <p:nvPr>
            <p:extLst>
              <p:ext uri="{D42A27DB-BD31-4B8C-83A1-F6EECF244321}">
                <p14:modId xmlns:p14="http://schemas.microsoft.com/office/powerpoint/2010/main" val="2272544150"/>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0295" name="Image" r:id="rId4" imgW="4858200" imgH="2733840" progId="Photoshop.Image.21">
                  <p:embed/>
                </p:oleObj>
              </mc:Choice>
              <mc:Fallback>
                <p:oleObj name="Image" r:id="rId4" imgW="4858200" imgH="2733840" progId="Photoshop.Image.21">
                  <p:embed/>
                  <p:pic>
                    <p:nvPicPr>
                      <p:cNvPr id="0" name=""/>
                      <p:cNvPicPr/>
                      <p:nvPr/>
                    </p:nvPicPr>
                    <p:blipFill>
                      <a:blip r:embed="rId5"/>
                      <a:stretch>
                        <a:fillRect/>
                      </a:stretch>
                    </p:blipFill>
                    <p:spPr>
                      <a:xfrm>
                        <a:off x="-4322" y="0"/>
                        <a:ext cx="24392644" cy="13716000"/>
                      </a:xfrm>
                      <a:prstGeom prst="rect">
                        <a:avLst/>
                      </a:prstGeom>
                    </p:spPr>
                  </p:pic>
                </p:oleObj>
              </mc:Fallback>
            </mc:AlternateContent>
          </a:graphicData>
        </a:graphic>
      </p:graphicFrame>
      <p:sp>
        <p:nvSpPr>
          <p:cNvPr id="106" name="Rounded Rectangle 105"/>
          <p:cNvSpPr/>
          <p:nvPr/>
        </p:nvSpPr>
        <p:spPr>
          <a:xfrm>
            <a:off x="2374461" y="2277556"/>
            <a:ext cx="1251719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cxnSp>
        <p:nvCxnSpPr>
          <p:cNvPr id="102" name="Google Shape;351;p31"/>
          <p:cNvCxnSpPr/>
          <p:nvPr/>
        </p:nvCxnSpPr>
        <p:spPr>
          <a:xfrm rot="5400000">
            <a:off x="-3005289" y="7507724"/>
            <a:ext cx="8982886" cy="12700"/>
          </a:xfrm>
          <a:prstGeom prst="bentConnector3">
            <a:avLst>
              <a:gd name="adj1" fmla="val 50000"/>
            </a:avLst>
          </a:prstGeom>
          <a:noFill/>
          <a:ln w="38100" cap="flat" cmpd="sng">
            <a:solidFill>
              <a:srgbClr val="1B335F"/>
            </a:solidFill>
            <a:prstDash val="dash"/>
            <a:round/>
            <a:headEnd type="none" w="med" len="med"/>
            <a:tailEnd type="none" w="med" len="med"/>
          </a:ln>
        </p:spPr>
      </p:cxnSp>
      <p:sp>
        <p:nvSpPr>
          <p:cNvPr id="65" name="Google Shape;336;p31"/>
          <p:cNvSpPr/>
          <p:nvPr/>
        </p:nvSpPr>
        <p:spPr>
          <a:xfrm>
            <a:off x="910154" y="379543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8" name="Google Shape;336;p31"/>
          <p:cNvSpPr/>
          <p:nvPr/>
        </p:nvSpPr>
        <p:spPr>
          <a:xfrm>
            <a:off x="910154" y="5313322"/>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9" name="Google Shape;336;p31"/>
          <p:cNvSpPr/>
          <p:nvPr/>
        </p:nvSpPr>
        <p:spPr>
          <a:xfrm>
            <a:off x="910154" y="6831205"/>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0" name="Google Shape;336;p31"/>
          <p:cNvSpPr/>
          <p:nvPr/>
        </p:nvSpPr>
        <p:spPr>
          <a:xfrm>
            <a:off x="910154" y="8349088"/>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1" name="Google Shape;336;p31"/>
          <p:cNvSpPr/>
          <p:nvPr/>
        </p:nvSpPr>
        <p:spPr>
          <a:xfrm>
            <a:off x="910154" y="9866969"/>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2" name="Google Shape;336;p31"/>
          <p:cNvSpPr/>
          <p:nvPr/>
        </p:nvSpPr>
        <p:spPr>
          <a:xfrm>
            <a:off x="910154" y="2277556"/>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83" name="Google Shape;336;p31"/>
          <p:cNvSpPr/>
          <p:nvPr/>
        </p:nvSpPr>
        <p:spPr>
          <a:xfrm>
            <a:off x="910154" y="11384850"/>
            <a:ext cx="1113297" cy="1113297"/>
          </a:xfrm>
          <a:prstGeom prst="ellipse">
            <a:avLst/>
          </a:prstGeom>
          <a:gradFill flip="none" rotWithShape="1">
            <a:gsLst>
              <a:gs pos="100000">
                <a:schemeClr val="lt1">
                  <a:shade val="67500"/>
                  <a:satMod val="115000"/>
                </a:schemeClr>
              </a:gs>
              <a:gs pos="0">
                <a:schemeClr val="lt1">
                  <a:shade val="100000"/>
                  <a:satMod val="115000"/>
                </a:schemeClr>
              </a:gs>
            </a:gsLst>
            <a:path path="circle">
              <a:fillToRect l="50000" t="50000" r="50000" b="50000"/>
            </a:path>
            <a:tileRect/>
          </a:gra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712" name="Project Overview…"/>
          <p:cNvSpPr txBox="1"/>
          <p:nvPr/>
        </p:nvSpPr>
        <p:spPr>
          <a:xfrm>
            <a:off x="12828141" y="1185391"/>
            <a:ext cx="9275234" cy="830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sp>
        <p:nvSpPr>
          <p:cNvPr id="9" name="TextBox 8">
            <a:extLst>
              <a:ext uri="{FF2B5EF4-FFF2-40B4-BE49-F238E27FC236}">
                <a16:creationId xmlns:a16="http://schemas.microsoft.com/office/drawing/2014/main" xmlns="" id="{5DB4C6E7-F2C6-6FC2-ED2C-3D12D2AD1EB5}"/>
              </a:ext>
            </a:extLst>
          </p:cNvPr>
          <p:cNvSpPr txBox="1"/>
          <p:nvPr/>
        </p:nvSpPr>
        <p:spPr>
          <a:xfrm>
            <a:off x="2914339" y="2457243"/>
            <a:ext cx="15616255"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Micro-service architecture and streamlined customer requests</a:t>
            </a:r>
          </a:p>
        </p:txBody>
      </p:sp>
      <p:sp>
        <p:nvSpPr>
          <p:cNvPr id="31" name="Rectangle 30">
            <a:extLst>
              <a:ext uri="{FF2B5EF4-FFF2-40B4-BE49-F238E27FC236}">
                <a16:creationId xmlns:a16="http://schemas.microsoft.com/office/drawing/2014/main" xmlns="" id="{67A65018-0109-157B-C39A-0C3EFA4AF48B}"/>
              </a:ext>
            </a:extLst>
          </p:cNvPr>
          <p:cNvSpPr/>
          <p:nvPr/>
        </p:nvSpPr>
        <p:spPr>
          <a:xfrm>
            <a:off x="23418550" y="9113142"/>
            <a:ext cx="727605" cy="3036830"/>
          </a:xfrm>
          <a:prstGeom prst="rect">
            <a:avLst/>
          </a:prstGeom>
          <a:solidFill>
            <a:schemeClr val="tx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nvGrpSpPr>
          <p:cNvPr id="3" name="Group 2"/>
          <p:cNvGrpSpPr/>
          <p:nvPr/>
        </p:nvGrpSpPr>
        <p:grpSpPr>
          <a:xfrm>
            <a:off x="13142688" y="4327972"/>
            <a:ext cx="13339668" cy="10378259"/>
            <a:chOff x="-1460200" y="470795"/>
            <a:chExt cx="19472465" cy="15149574"/>
          </a:xfrm>
        </p:grpSpPr>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5522" y="4728489"/>
              <a:ext cx="12141199" cy="8185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8" name="MacBook-2016-Frontview.png" descr="MacBook-2016-Frontview.png"/>
            <p:cNvPicPr>
              <a:picLocks noChangeAspect="1"/>
            </p:cNvPicPr>
            <p:nvPr/>
          </p:nvPicPr>
          <p:blipFill>
            <a:blip r:embed="rId7"/>
            <a:stretch>
              <a:fillRect/>
            </a:stretch>
          </p:blipFill>
          <p:spPr>
            <a:xfrm>
              <a:off x="-1460200" y="470795"/>
              <a:ext cx="19472465" cy="15149574"/>
            </a:xfrm>
            <a:prstGeom prst="rect">
              <a:avLst/>
            </a:prstGeom>
            <a:ln w="12700">
              <a:miter lim="400000"/>
            </a:ln>
          </p:spPr>
        </p:pic>
      </p:grpSp>
      <p:grpSp>
        <p:nvGrpSpPr>
          <p:cNvPr id="51" name="Group 50"/>
          <p:cNvGrpSpPr/>
          <p:nvPr/>
        </p:nvGrpSpPr>
        <p:grpSpPr>
          <a:xfrm>
            <a:off x="-747842" y="-14636"/>
            <a:ext cx="14431131" cy="1469360"/>
            <a:chOff x="-747842" y="-14636"/>
            <a:chExt cx="14431131" cy="1469360"/>
          </a:xfrm>
        </p:grpSpPr>
        <p:sp>
          <p:nvSpPr>
            <p:cNvPr id="52" name="Parallelogram 51"/>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3" name="Parallelogram 52"/>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54" name="Group 53"/>
          <p:cNvGrpSpPr/>
          <p:nvPr/>
        </p:nvGrpSpPr>
        <p:grpSpPr>
          <a:xfrm>
            <a:off x="12252061" y="215497"/>
            <a:ext cx="1805929" cy="1684394"/>
            <a:chOff x="6815975" y="215497"/>
            <a:chExt cx="1805929" cy="1684394"/>
          </a:xfrm>
        </p:grpSpPr>
        <p:sp>
          <p:nvSpPr>
            <p:cNvPr id="55" name="Parallelogram 54"/>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6" name="Parallelogram 55"/>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57" name="Parallelogram 56"/>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58" name="Project Overview…"/>
          <p:cNvSpPr txBox="1"/>
          <p:nvPr/>
        </p:nvSpPr>
        <p:spPr>
          <a:xfrm>
            <a:off x="1466803" y="350453"/>
            <a:ext cx="12035807" cy="85921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UNIQUENESS OF THE PRODUCT</a:t>
            </a:r>
            <a:endParaRPr sz="6600" b="1" dirty="0">
              <a:solidFill>
                <a:schemeClr val="tx1"/>
              </a:solidFill>
              <a:latin typeface="Calibri" panose="020F0502020204030204" pitchFamily="34" charset="0"/>
              <a:cs typeface="Calibri" panose="020F0502020204030204" pitchFamily="34" charset="0"/>
            </a:endParaRPr>
          </a:p>
        </p:txBody>
      </p:sp>
      <p:grpSp>
        <p:nvGrpSpPr>
          <p:cNvPr id="66" name="Google Shape;363;p31"/>
          <p:cNvGrpSpPr/>
          <p:nvPr/>
        </p:nvGrpSpPr>
        <p:grpSpPr>
          <a:xfrm>
            <a:off x="1166115" y="2408097"/>
            <a:ext cx="638696" cy="720079"/>
            <a:chOff x="3299850" y="238575"/>
            <a:chExt cx="427725" cy="482225"/>
          </a:xfrm>
          <a:solidFill>
            <a:srgbClr val="1B335F"/>
          </a:solidFill>
        </p:grpSpPr>
        <p:sp>
          <p:nvSpPr>
            <p:cNvPr id="67" name="Google Shape;364;p31"/>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8" name="Google Shape;365;p31"/>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69" name="Google Shape;366;p31"/>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0" name="Google Shape;367;p31"/>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sp>
          <p:nvSpPr>
            <p:cNvPr id="71" name="Google Shape;368;p31"/>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grp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solidFill>
                  <a:srgbClr val="435D74"/>
                </a:solidFill>
              </a:endParaRPr>
            </a:p>
          </p:txBody>
        </p:sp>
      </p:grpSp>
      <p:grpSp>
        <p:nvGrpSpPr>
          <p:cNvPr id="84" name="Google Shape;358;p31"/>
          <p:cNvGrpSpPr/>
          <p:nvPr/>
        </p:nvGrpSpPr>
        <p:grpSpPr>
          <a:xfrm>
            <a:off x="1109296" y="3879507"/>
            <a:ext cx="695515" cy="812843"/>
            <a:chOff x="1584500" y="238325"/>
            <a:chExt cx="4465675" cy="5219000"/>
          </a:xfrm>
          <a:solidFill>
            <a:srgbClr val="1B335F"/>
          </a:solidFill>
        </p:grpSpPr>
        <p:sp>
          <p:nvSpPr>
            <p:cNvPr id="85" name="Google Shape;359;p31"/>
            <p:cNvSpPr/>
            <p:nvPr/>
          </p:nvSpPr>
          <p:spPr>
            <a:xfrm>
              <a:off x="1584500" y="769925"/>
              <a:ext cx="4465675" cy="4687400"/>
            </a:xfrm>
            <a:custGeom>
              <a:avLst/>
              <a:gdLst/>
              <a:ahLst/>
              <a:cxnLst/>
              <a:rect l="l" t="t" r="r" b="b"/>
              <a:pathLst>
                <a:path w="178627" h="187496" extrusionOk="0">
                  <a:moveTo>
                    <a:pt x="129628" y="63205"/>
                  </a:moveTo>
                  <a:cubicBezTo>
                    <a:pt x="131418" y="63205"/>
                    <a:pt x="133204" y="63882"/>
                    <a:pt x="134557" y="65236"/>
                  </a:cubicBezTo>
                  <a:cubicBezTo>
                    <a:pt x="137297" y="67976"/>
                    <a:pt x="137297" y="72380"/>
                    <a:pt x="134557" y="75120"/>
                  </a:cubicBezTo>
                  <a:lnTo>
                    <a:pt x="116029" y="93648"/>
                  </a:lnTo>
                  <a:cubicBezTo>
                    <a:pt x="114676" y="95018"/>
                    <a:pt x="112890" y="95703"/>
                    <a:pt x="111100" y="95703"/>
                  </a:cubicBezTo>
                  <a:cubicBezTo>
                    <a:pt x="109310" y="95703"/>
                    <a:pt x="107515" y="95018"/>
                    <a:pt x="106145" y="93648"/>
                  </a:cubicBezTo>
                  <a:cubicBezTo>
                    <a:pt x="103438" y="90940"/>
                    <a:pt x="103438" y="86504"/>
                    <a:pt x="106145" y="83764"/>
                  </a:cubicBezTo>
                  <a:lnTo>
                    <a:pt x="124674" y="65236"/>
                  </a:lnTo>
                  <a:cubicBezTo>
                    <a:pt x="126044" y="63882"/>
                    <a:pt x="127838" y="63205"/>
                    <a:pt x="129628" y="63205"/>
                  </a:cubicBezTo>
                  <a:close/>
                  <a:moveTo>
                    <a:pt x="143528" y="86365"/>
                  </a:moveTo>
                  <a:cubicBezTo>
                    <a:pt x="145314" y="86365"/>
                    <a:pt x="147100" y="87042"/>
                    <a:pt x="148453" y="88396"/>
                  </a:cubicBezTo>
                  <a:cubicBezTo>
                    <a:pt x="151193" y="91136"/>
                    <a:pt x="151193" y="95572"/>
                    <a:pt x="148453" y="98280"/>
                  </a:cubicBezTo>
                  <a:lnTo>
                    <a:pt x="134557" y="112176"/>
                  </a:lnTo>
                  <a:cubicBezTo>
                    <a:pt x="133187" y="113546"/>
                    <a:pt x="131401" y="114231"/>
                    <a:pt x="129615" y="114231"/>
                  </a:cubicBezTo>
                  <a:cubicBezTo>
                    <a:pt x="127829" y="114231"/>
                    <a:pt x="126044" y="113546"/>
                    <a:pt x="124674" y="112176"/>
                  </a:cubicBezTo>
                  <a:cubicBezTo>
                    <a:pt x="121966" y="109468"/>
                    <a:pt x="121966" y="105032"/>
                    <a:pt x="124674" y="102292"/>
                  </a:cubicBezTo>
                  <a:lnTo>
                    <a:pt x="138602" y="88396"/>
                  </a:lnTo>
                  <a:cubicBezTo>
                    <a:pt x="139956" y="87042"/>
                    <a:pt x="141742" y="86365"/>
                    <a:pt x="143528" y="86365"/>
                  </a:cubicBezTo>
                  <a:close/>
                  <a:moveTo>
                    <a:pt x="157420" y="109534"/>
                  </a:moveTo>
                  <a:cubicBezTo>
                    <a:pt x="159221" y="109534"/>
                    <a:pt x="161020" y="110227"/>
                    <a:pt x="162382" y="111589"/>
                  </a:cubicBezTo>
                  <a:cubicBezTo>
                    <a:pt x="165122" y="114329"/>
                    <a:pt x="165057" y="118765"/>
                    <a:pt x="162382" y="121440"/>
                  </a:cubicBezTo>
                  <a:lnTo>
                    <a:pt x="162349" y="121440"/>
                  </a:lnTo>
                  <a:lnTo>
                    <a:pt x="153085" y="130737"/>
                  </a:lnTo>
                  <a:cubicBezTo>
                    <a:pt x="151744" y="132078"/>
                    <a:pt x="149960" y="132763"/>
                    <a:pt x="148168" y="132763"/>
                  </a:cubicBezTo>
                  <a:cubicBezTo>
                    <a:pt x="146388" y="132763"/>
                    <a:pt x="144600" y="132086"/>
                    <a:pt x="143234" y="130704"/>
                  </a:cubicBezTo>
                  <a:cubicBezTo>
                    <a:pt x="140462" y="127964"/>
                    <a:pt x="140527" y="123560"/>
                    <a:pt x="143234" y="120853"/>
                  </a:cubicBezTo>
                  <a:lnTo>
                    <a:pt x="152498" y="111589"/>
                  </a:lnTo>
                  <a:cubicBezTo>
                    <a:pt x="153860" y="110211"/>
                    <a:pt x="155641" y="109534"/>
                    <a:pt x="157420" y="109534"/>
                  </a:cubicBezTo>
                  <a:close/>
                  <a:moveTo>
                    <a:pt x="143513" y="12228"/>
                  </a:moveTo>
                  <a:cubicBezTo>
                    <a:pt x="145320" y="12228"/>
                    <a:pt x="147117" y="12930"/>
                    <a:pt x="148453" y="14284"/>
                  </a:cubicBezTo>
                  <a:cubicBezTo>
                    <a:pt x="151193" y="16991"/>
                    <a:pt x="151193" y="21427"/>
                    <a:pt x="148453" y="24167"/>
                  </a:cubicBezTo>
                  <a:lnTo>
                    <a:pt x="97501" y="75120"/>
                  </a:lnTo>
                  <a:cubicBezTo>
                    <a:pt x="89999" y="82622"/>
                    <a:pt x="89999" y="94822"/>
                    <a:pt x="97501" y="102325"/>
                  </a:cubicBezTo>
                  <a:cubicBezTo>
                    <a:pt x="101089" y="105880"/>
                    <a:pt x="105721" y="107740"/>
                    <a:pt x="110419" y="107903"/>
                  </a:cubicBezTo>
                  <a:cubicBezTo>
                    <a:pt x="110582" y="112600"/>
                    <a:pt x="112474" y="117265"/>
                    <a:pt x="116029" y="120853"/>
                  </a:cubicBezTo>
                  <a:cubicBezTo>
                    <a:pt x="119617" y="124408"/>
                    <a:pt x="124249" y="126268"/>
                    <a:pt x="128947" y="126431"/>
                  </a:cubicBezTo>
                  <a:cubicBezTo>
                    <a:pt x="129110" y="131324"/>
                    <a:pt x="131100" y="135891"/>
                    <a:pt x="134557" y="139381"/>
                  </a:cubicBezTo>
                  <a:cubicBezTo>
                    <a:pt x="136286" y="141077"/>
                    <a:pt x="138276" y="142447"/>
                    <a:pt x="140429" y="143393"/>
                  </a:cubicBezTo>
                  <a:lnTo>
                    <a:pt x="112539" y="171283"/>
                  </a:lnTo>
                  <a:cubicBezTo>
                    <a:pt x="109995" y="173827"/>
                    <a:pt x="106504" y="175263"/>
                    <a:pt x="102949" y="175263"/>
                  </a:cubicBezTo>
                  <a:lnTo>
                    <a:pt x="48571" y="175263"/>
                  </a:lnTo>
                  <a:lnTo>
                    <a:pt x="15364" y="142056"/>
                  </a:lnTo>
                  <a:lnTo>
                    <a:pt x="30696" y="126724"/>
                  </a:lnTo>
                  <a:cubicBezTo>
                    <a:pt x="31870" y="125583"/>
                    <a:pt x="32490" y="124017"/>
                    <a:pt x="32490" y="122386"/>
                  </a:cubicBezTo>
                  <a:lnTo>
                    <a:pt x="32425" y="46610"/>
                  </a:lnTo>
                  <a:cubicBezTo>
                    <a:pt x="34637" y="45074"/>
                    <a:pt x="37273" y="44258"/>
                    <a:pt x="39962" y="44258"/>
                  </a:cubicBezTo>
                  <a:cubicBezTo>
                    <a:pt x="41157" y="44258"/>
                    <a:pt x="42363" y="44419"/>
                    <a:pt x="43548" y="44751"/>
                  </a:cubicBezTo>
                  <a:cubicBezTo>
                    <a:pt x="48115" y="46088"/>
                    <a:pt x="51638" y="49774"/>
                    <a:pt x="52714" y="54439"/>
                  </a:cubicBezTo>
                  <a:lnTo>
                    <a:pt x="58814" y="80828"/>
                  </a:lnTo>
                  <a:cubicBezTo>
                    <a:pt x="59075" y="81970"/>
                    <a:pt x="59630" y="82981"/>
                    <a:pt x="60445" y="83764"/>
                  </a:cubicBezTo>
                  <a:cubicBezTo>
                    <a:pt x="60445" y="83764"/>
                    <a:pt x="65077" y="88396"/>
                    <a:pt x="65077" y="88396"/>
                  </a:cubicBezTo>
                  <a:cubicBezTo>
                    <a:pt x="75450" y="98802"/>
                    <a:pt x="75450" y="115699"/>
                    <a:pt x="65077" y="126072"/>
                  </a:cubicBezTo>
                  <a:cubicBezTo>
                    <a:pt x="62696" y="128486"/>
                    <a:pt x="62696" y="132335"/>
                    <a:pt x="65077" y="134749"/>
                  </a:cubicBezTo>
                  <a:cubicBezTo>
                    <a:pt x="66268" y="135939"/>
                    <a:pt x="67833" y="136535"/>
                    <a:pt x="69399" y="136535"/>
                  </a:cubicBezTo>
                  <a:cubicBezTo>
                    <a:pt x="70965" y="136535"/>
                    <a:pt x="72531" y="135939"/>
                    <a:pt x="73721" y="134749"/>
                  </a:cubicBezTo>
                  <a:cubicBezTo>
                    <a:pt x="88890" y="119581"/>
                    <a:pt x="88890" y="94920"/>
                    <a:pt x="73721" y="79752"/>
                  </a:cubicBezTo>
                  <a:lnTo>
                    <a:pt x="73428" y="79458"/>
                  </a:lnTo>
                  <a:lnTo>
                    <a:pt x="138602" y="14284"/>
                  </a:lnTo>
                  <a:cubicBezTo>
                    <a:pt x="139972" y="12898"/>
                    <a:pt x="141748" y="12228"/>
                    <a:pt x="143513" y="12228"/>
                  </a:cubicBezTo>
                  <a:close/>
                  <a:moveTo>
                    <a:pt x="143524" y="0"/>
                  </a:moveTo>
                  <a:cubicBezTo>
                    <a:pt x="138608" y="0"/>
                    <a:pt x="133689" y="1876"/>
                    <a:pt x="129925" y="5639"/>
                  </a:cubicBezTo>
                  <a:lnTo>
                    <a:pt x="68241" y="67324"/>
                  </a:lnTo>
                  <a:lnTo>
                    <a:pt x="64620" y="51699"/>
                  </a:lnTo>
                  <a:cubicBezTo>
                    <a:pt x="62565" y="42696"/>
                    <a:pt x="55780" y="35552"/>
                    <a:pt x="46908" y="33007"/>
                  </a:cubicBezTo>
                  <a:cubicBezTo>
                    <a:pt x="44602" y="32346"/>
                    <a:pt x="42253" y="32024"/>
                    <a:pt x="39924" y="32024"/>
                  </a:cubicBezTo>
                  <a:cubicBezTo>
                    <a:pt x="33288" y="32024"/>
                    <a:pt x="26815" y="34637"/>
                    <a:pt x="21986" y="39466"/>
                  </a:cubicBezTo>
                  <a:cubicBezTo>
                    <a:pt x="20844" y="40608"/>
                    <a:pt x="20192" y="42174"/>
                    <a:pt x="20192" y="43805"/>
                  </a:cubicBezTo>
                  <a:lnTo>
                    <a:pt x="20257" y="119874"/>
                  </a:lnTo>
                  <a:lnTo>
                    <a:pt x="2414" y="137750"/>
                  </a:lnTo>
                  <a:cubicBezTo>
                    <a:pt x="0" y="140131"/>
                    <a:pt x="0" y="144013"/>
                    <a:pt x="2414" y="146394"/>
                  </a:cubicBezTo>
                  <a:lnTo>
                    <a:pt x="41721" y="185701"/>
                  </a:lnTo>
                  <a:cubicBezTo>
                    <a:pt x="42863" y="186843"/>
                    <a:pt x="44429" y="187495"/>
                    <a:pt x="46027" y="187495"/>
                  </a:cubicBezTo>
                  <a:lnTo>
                    <a:pt x="102949" y="187495"/>
                  </a:lnTo>
                  <a:cubicBezTo>
                    <a:pt x="109831" y="187495"/>
                    <a:pt x="116323" y="184820"/>
                    <a:pt x="121183" y="179960"/>
                  </a:cubicBezTo>
                  <a:lnTo>
                    <a:pt x="171026" y="130117"/>
                  </a:lnTo>
                  <a:cubicBezTo>
                    <a:pt x="178431" y="122712"/>
                    <a:pt x="178627" y="110512"/>
                    <a:pt x="171026" y="102912"/>
                  </a:cubicBezTo>
                  <a:cubicBezTo>
                    <a:pt x="168547" y="100433"/>
                    <a:pt x="165514" y="98736"/>
                    <a:pt x="162186" y="97888"/>
                  </a:cubicBezTo>
                  <a:cubicBezTo>
                    <a:pt x="163719" y="91593"/>
                    <a:pt x="162023" y="84677"/>
                    <a:pt x="157130" y="79752"/>
                  </a:cubicBezTo>
                  <a:cubicBezTo>
                    <a:pt x="154586" y="77240"/>
                    <a:pt x="151552" y="75576"/>
                    <a:pt x="148290" y="74728"/>
                  </a:cubicBezTo>
                  <a:cubicBezTo>
                    <a:pt x="149726" y="68791"/>
                    <a:pt x="148421" y="61778"/>
                    <a:pt x="143234" y="56592"/>
                  </a:cubicBezTo>
                  <a:cubicBezTo>
                    <a:pt x="141473" y="54863"/>
                    <a:pt x="139483" y="53525"/>
                    <a:pt x="137330" y="52579"/>
                  </a:cubicBezTo>
                  <a:lnTo>
                    <a:pt x="157130" y="32812"/>
                  </a:lnTo>
                  <a:cubicBezTo>
                    <a:pt x="164633" y="25309"/>
                    <a:pt x="164633" y="13142"/>
                    <a:pt x="157130" y="5639"/>
                  </a:cubicBezTo>
                  <a:cubicBezTo>
                    <a:pt x="153375" y="1884"/>
                    <a:pt x="148451" y="0"/>
                    <a:pt x="143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60;p31"/>
            <p:cNvSpPr/>
            <p:nvPr/>
          </p:nvSpPr>
          <p:spPr>
            <a:xfrm>
              <a:off x="3073600" y="238325"/>
              <a:ext cx="306650" cy="960475"/>
            </a:xfrm>
            <a:custGeom>
              <a:avLst/>
              <a:gdLst/>
              <a:ahLst/>
              <a:cxnLst/>
              <a:rect l="l" t="t" r="r" b="b"/>
              <a:pathLst>
                <a:path w="12266" h="38419" extrusionOk="0">
                  <a:moveTo>
                    <a:pt x="6133" y="0"/>
                  </a:moveTo>
                  <a:cubicBezTo>
                    <a:pt x="3148" y="0"/>
                    <a:pt x="163" y="2031"/>
                    <a:pt x="0" y="6092"/>
                  </a:cubicBezTo>
                  <a:lnTo>
                    <a:pt x="0" y="32286"/>
                  </a:lnTo>
                  <a:cubicBezTo>
                    <a:pt x="0" y="35678"/>
                    <a:pt x="2740" y="38418"/>
                    <a:pt x="6133" y="38418"/>
                  </a:cubicBezTo>
                  <a:cubicBezTo>
                    <a:pt x="9525" y="38418"/>
                    <a:pt x="12265" y="35678"/>
                    <a:pt x="12265" y="32286"/>
                  </a:cubicBezTo>
                  <a:lnTo>
                    <a:pt x="12265" y="6092"/>
                  </a:lnTo>
                  <a:cubicBezTo>
                    <a:pt x="12102" y="2031"/>
                    <a:pt x="9118" y="0"/>
                    <a:pt x="61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61;p31"/>
            <p:cNvSpPr/>
            <p:nvPr/>
          </p:nvSpPr>
          <p:spPr>
            <a:xfrm>
              <a:off x="2240150" y="728625"/>
              <a:ext cx="499125" cy="469975"/>
            </a:xfrm>
            <a:custGeom>
              <a:avLst/>
              <a:gdLst/>
              <a:ahLst/>
              <a:cxnLst/>
              <a:rect l="l" t="t" r="r" b="b"/>
              <a:pathLst>
                <a:path w="19965" h="18799" extrusionOk="0">
                  <a:moveTo>
                    <a:pt x="6704" y="1"/>
                  </a:moveTo>
                  <a:cubicBezTo>
                    <a:pt x="5138" y="1"/>
                    <a:pt x="3573" y="604"/>
                    <a:pt x="2382" y="1811"/>
                  </a:cubicBezTo>
                  <a:cubicBezTo>
                    <a:pt x="1" y="4193"/>
                    <a:pt x="1" y="8074"/>
                    <a:pt x="2382" y="10456"/>
                  </a:cubicBezTo>
                  <a:lnTo>
                    <a:pt x="8939" y="17012"/>
                  </a:lnTo>
                  <a:cubicBezTo>
                    <a:pt x="10129" y="18203"/>
                    <a:pt x="11695" y="18798"/>
                    <a:pt x="13261" y="18798"/>
                  </a:cubicBezTo>
                  <a:cubicBezTo>
                    <a:pt x="14826" y="18798"/>
                    <a:pt x="16392" y="18203"/>
                    <a:pt x="17583" y="17012"/>
                  </a:cubicBezTo>
                  <a:cubicBezTo>
                    <a:pt x="19964" y="14598"/>
                    <a:pt x="19964" y="10749"/>
                    <a:pt x="17583" y="8335"/>
                  </a:cubicBezTo>
                  <a:lnTo>
                    <a:pt x="11026" y="1811"/>
                  </a:lnTo>
                  <a:cubicBezTo>
                    <a:pt x="9836" y="604"/>
                    <a:pt x="8270" y="1"/>
                    <a:pt x="670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62;p31"/>
            <p:cNvSpPr/>
            <p:nvPr/>
          </p:nvSpPr>
          <p:spPr>
            <a:xfrm>
              <a:off x="3714575" y="728625"/>
              <a:ext cx="499100" cy="469975"/>
            </a:xfrm>
            <a:custGeom>
              <a:avLst/>
              <a:gdLst/>
              <a:ahLst/>
              <a:cxnLst/>
              <a:rect l="l" t="t" r="r" b="b"/>
              <a:pathLst>
                <a:path w="19964" h="18799" extrusionOk="0">
                  <a:moveTo>
                    <a:pt x="13260" y="1"/>
                  </a:moveTo>
                  <a:cubicBezTo>
                    <a:pt x="11695" y="1"/>
                    <a:pt x="10129" y="604"/>
                    <a:pt x="8938" y="1811"/>
                  </a:cubicBezTo>
                  <a:lnTo>
                    <a:pt x="2382" y="8335"/>
                  </a:lnTo>
                  <a:cubicBezTo>
                    <a:pt x="0" y="10749"/>
                    <a:pt x="0" y="14598"/>
                    <a:pt x="2382" y="17012"/>
                  </a:cubicBezTo>
                  <a:cubicBezTo>
                    <a:pt x="3572" y="18203"/>
                    <a:pt x="5138" y="18798"/>
                    <a:pt x="6704" y="18798"/>
                  </a:cubicBezTo>
                  <a:cubicBezTo>
                    <a:pt x="8270" y="18798"/>
                    <a:pt x="9835" y="18203"/>
                    <a:pt x="11026" y="17012"/>
                  </a:cubicBezTo>
                  <a:lnTo>
                    <a:pt x="17583" y="10456"/>
                  </a:lnTo>
                  <a:cubicBezTo>
                    <a:pt x="19964" y="8074"/>
                    <a:pt x="19964" y="4193"/>
                    <a:pt x="17583" y="1811"/>
                  </a:cubicBezTo>
                  <a:cubicBezTo>
                    <a:pt x="16392" y="604"/>
                    <a:pt x="14826" y="1"/>
                    <a:pt x="132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369;p31"/>
          <p:cNvGrpSpPr/>
          <p:nvPr/>
        </p:nvGrpSpPr>
        <p:grpSpPr>
          <a:xfrm>
            <a:off x="1121713" y="5505529"/>
            <a:ext cx="728882" cy="728882"/>
            <a:chOff x="1487200" y="4993750"/>
            <a:chExt cx="483125" cy="483125"/>
          </a:xfrm>
          <a:solidFill>
            <a:srgbClr val="1B335F"/>
          </a:solidFill>
        </p:grpSpPr>
        <p:sp>
          <p:nvSpPr>
            <p:cNvPr id="90" name="Google Shape;370;p31"/>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1" name="Google Shape;371;p31"/>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2" name="Google Shape;376;p31"/>
          <p:cNvGrpSpPr/>
          <p:nvPr/>
        </p:nvGrpSpPr>
        <p:grpSpPr>
          <a:xfrm>
            <a:off x="1076062" y="6996368"/>
            <a:ext cx="798846" cy="798846"/>
            <a:chOff x="5648375" y="3804850"/>
            <a:chExt cx="483125" cy="483125"/>
          </a:xfrm>
          <a:solidFill>
            <a:srgbClr val="1B335F"/>
          </a:solidFill>
        </p:grpSpPr>
        <p:sp>
          <p:nvSpPr>
            <p:cNvPr id="93" name="Google Shape;377;p31"/>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4" name="Google Shape;378;p31"/>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5" name="Google Shape;379;p31"/>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6" name="Google Shape;380;p31"/>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97" name="Google Shape;1800;p57"/>
          <p:cNvSpPr/>
          <p:nvPr/>
        </p:nvSpPr>
        <p:spPr>
          <a:xfrm>
            <a:off x="1135504" y="8565152"/>
            <a:ext cx="669307" cy="66135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1318;p48"/>
          <p:cNvGrpSpPr/>
          <p:nvPr/>
        </p:nvGrpSpPr>
        <p:grpSpPr>
          <a:xfrm>
            <a:off x="1188267" y="10095722"/>
            <a:ext cx="668304" cy="671804"/>
            <a:chOff x="4051311" y="4035718"/>
            <a:chExt cx="354607" cy="356464"/>
          </a:xfrm>
          <a:solidFill>
            <a:srgbClr val="1B335F"/>
          </a:solidFill>
        </p:grpSpPr>
        <p:sp>
          <p:nvSpPr>
            <p:cNvPr id="99" name="Google Shape;1319;p48"/>
            <p:cNvSpPr/>
            <p:nvPr/>
          </p:nvSpPr>
          <p:spPr>
            <a:xfrm>
              <a:off x="4051311" y="4035718"/>
              <a:ext cx="354607" cy="356464"/>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320;p48"/>
            <p:cNvSpPr/>
            <p:nvPr/>
          </p:nvSpPr>
          <p:spPr>
            <a:xfrm>
              <a:off x="4227641" y="4245551"/>
              <a:ext cx="125563" cy="8245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381;p31"/>
          <p:cNvSpPr/>
          <p:nvPr/>
        </p:nvSpPr>
        <p:spPr>
          <a:xfrm>
            <a:off x="1228810" y="11607283"/>
            <a:ext cx="529158" cy="645084"/>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1B33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7" name="Rounded Rectangle 106"/>
          <p:cNvSpPr/>
          <p:nvPr/>
        </p:nvSpPr>
        <p:spPr>
          <a:xfrm>
            <a:off x="2393958" y="3816702"/>
            <a:ext cx="20559347"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08" name="TextBox 107">
            <a:extLst>
              <a:ext uri="{FF2B5EF4-FFF2-40B4-BE49-F238E27FC236}">
                <a16:creationId xmlns:a16="http://schemas.microsoft.com/office/drawing/2014/main" xmlns="" id="{5DB4C6E7-F2C6-6FC2-ED2C-3D12D2AD1EB5}"/>
              </a:ext>
            </a:extLst>
          </p:cNvPr>
          <p:cNvSpPr txBox="1"/>
          <p:nvPr/>
        </p:nvSpPr>
        <p:spPr>
          <a:xfrm>
            <a:off x="2933837" y="4071033"/>
            <a:ext cx="1964624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Customer-Centric: ITSM prioritizes customer satisfaction by aligning IT services with business goals and user needs</a:t>
            </a:r>
          </a:p>
        </p:txBody>
      </p:sp>
      <p:sp>
        <p:nvSpPr>
          <p:cNvPr id="109" name="Rounded Rectangle 108"/>
          <p:cNvSpPr/>
          <p:nvPr/>
        </p:nvSpPr>
        <p:spPr>
          <a:xfrm>
            <a:off x="2393959" y="5426194"/>
            <a:ext cx="12143135"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0" name="TextBox 109">
            <a:extLst>
              <a:ext uri="{FF2B5EF4-FFF2-40B4-BE49-F238E27FC236}">
                <a16:creationId xmlns:a16="http://schemas.microsoft.com/office/drawing/2014/main" xmlns="" id="{5DB4C6E7-F2C6-6FC2-ED2C-3D12D2AD1EB5}"/>
              </a:ext>
            </a:extLst>
          </p:cNvPr>
          <p:cNvSpPr txBox="1"/>
          <p:nvPr/>
        </p:nvSpPr>
        <p:spPr>
          <a:xfrm>
            <a:off x="2933837" y="5699186"/>
            <a:ext cx="15616255" cy="584775"/>
          </a:xfrm>
          <a:prstGeom prst="rect">
            <a:avLst/>
          </a:prstGeom>
          <a:noFill/>
        </p:spPr>
        <p:txBody>
          <a:bodyPr wrap="square">
            <a:spAutoFit/>
          </a:bodyPr>
          <a:lstStyle/>
          <a:p>
            <a:pPr>
              <a:lnSpc>
                <a:spcPct val="100000"/>
              </a:lnSpc>
            </a:pPr>
            <a:r>
              <a:rPr lang="en-US" sz="3200" b="1" dirty="0">
                <a:solidFill>
                  <a:schemeClr val="tx1"/>
                </a:solidFill>
                <a:latin typeface="Calibri" panose="020F0502020204030204" pitchFamily="34" charset="0"/>
                <a:cs typeface="Calibri" panose="020F0502020204030204" pitchFamily="34" charset="0"/>
              </a:rPr>
              <a:t>Complete coverage of the bank’s IT Service catalogue and needs</a:t>
            </a:r>
          </a:p>
        </p:txBody>
      </p:sp>
      <p:sp>
        <p:nvSpPr>
          <p:cNvPr id="111" name="Rounded Rectangle 110"/>
          <p:cNvSpPr/>
          <p:nvPr/>
        </p:nvSpPr>
        <p:spPr>
          <a:xfrm>
            <a:off x="2427194" y="6862601"/>
            <a:ext cx="801370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2" name="TextBox 111">
            <a:extLst>
              <a:ext uri="{FF2B5EF4-FFF2-40B4-BE49-F238E27FC236}">
                <a16:creationId xmlns:a16="http://schemas.microsoft.com/office/drawing/2014/main" xmlns="" id="{5DB4C6E7-F2C6-6FC2-ED2C-3D12D2AD1EB5}"/>
              </a:ext>
            </a:extLst>
          </p:cNvPr>
          <p:cNvSpPr txBox="1"/>
          <p:nvPr/>
        </p:nvSpPr>
        <p:spPr>
          <a:xfrm>
            <a:off x="2967071" y="7042288"/>
            <a:ext cx="10535539" cy="68326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Visibility over agent/user performance</a:t>
            </a:r>
          </a:p>
        </p:txBody>
      </p:sp>
      <p:sp>
        <p:nvSpPr>
          <p:cNvPr id="113" name="Rounded Rectangle 112"/>
          <p:cNvSpPr/>
          <p:nvPr/>
        </p:nvSpPr>
        <p:spPr>
          <a:xfrm>
            <a:off x="2427193" y="8345477"/>
            <a:ext cx="6343583"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4" name="TextBox 113">
            <a:extLst>
              <a:ext uri="{FF2B5EF4-FFF2-40B4-BE49-F238E27FC236}">
                <a16:creationId xmlns:a16="http://schemas.microsoft.com/office/drawing/2014/main" xmlns="" id="{5DB4C6E7-F2C6-6FC2-ED2C-3D12D2AD1EB5}"/>
              </a:ext>
            </a:extLst>
          </p:cNvPr>
          <p:cNvSpPr txBox="1"/>
          <p:nvPr/>
        </p:nvSpPr>
        <p:spPr>
          <a:xfrm>
            <a:off x="2967071" y="8525164"/>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Centralized Knowledge Base</a:t>
            </a:r>
          </a:p>
        </p:txBody>
      </p:sp>
      <p:sp>
        <p:nvSpPr>
          <p:cNvPr id="115" name="Rounded Rectangle 114"/>
          <p:cNvSpPr/>
          <p:nvPr/>
        </p:nvSpPr>
        <p:spPr>
          <a:xfrm>
            <a:off x="2374461" y="9823923"/>
            <a:ext cx="10221866"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6" name="TextBox 115">
            <a:extLst>
              <a:ext uri="{FF2B5EF4-FFF2-40B4-BE49-F238E27FC236}">
                <a16:creationId xmlns:a16="http://schemas.microsoft.com/office/drawing/2014/main" xmlns="" id="{5DB4C6E7-F2C6-6FC2-ED2C-3D12D2AD1EB5}"/>
              </a:ext>
            </a:extLst>
          </p:cNvPr>
          <p:cNvSpPr txBox="1"/>
          <p:nvPr/>
        </p:nvSpPr>
        <p:spPr>
          <a:xfrm>
            <a:off x="2914339" y="10003610"/>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Prioritization of requests with CMC/special approval</a:t>
            </a:r>
          </a:p>
        </p:txBody>
      </p:sp>
      <p:sp>
        <p:nvSpPr>
          <p:cNvPr id="117" name="Rounded Rectangle 116"/>
          <p:cNvSpPr/>
          <p:nvPr/>
        </p:nvSpPr>
        <p:spPr>
          <a:xfrm>
            <a:off x="2397282" y="11285291"/>
            <a:ext cx="9098032" cy="1113297"/>
          </a:xfrm>
          <a:prstGeom prst="roundRect">
            <a:avLst>
              <a:gd name="adj" fmla="val 50000"/>
            </a:avLst>
          </a:prstGeom>
          <a:solidFill>
            <a:srgbClr val="1B335F"/>
          </a:solidFill>
          <a:ln w="101600" cap="flat">
            <a:noFill/>
            <a:miter lim="400000"/>
          </a:ln>
          <a:effectLst>
            <a:outerShdw blurRad="457200" dist="38100" dir="2700000" algn="tl" rotWithShape="0">
              <a:prstClr val="black">
                <a:alpha val="40000"/>
              </a:prst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118" name="TextBox 117">
            <a:extLst>
              <a:ext uri="{FF2B5EF4-FFF2-40B4-BE49-F238E27FC236}">
                <a16:creationId xmlns:a16="http://schemas.microsoft.com/office/drawing/2014/main" xmlns="" id="{5DB4C6E7-F2C6-6FC2-ED2C-3D12D2AD1EB5}"/>
              </a:ext>
            </a:extLst>
          </p:cNvPr>
          <p:cNvSpPr txBox="1"/>
          <p:nvPr/>
        </p:nvSpPr>
        <p:spPr>
          <a:xfrm>
            <a:off x="2937160" y="11464978"/>
            <a:ext cx="15616255" cy="643894"/>
          </a:xfrm>
          <a:prstGeom prst="rect">
            <a:avLst/>
          </a:prstGeom>
          <a:noFill/>
        </p:spPr>
        <p:txBody>
          <a:bodyPr wrap="square">
            <a:spAutoFit/>
          </a:bodyPr>
          <a:lstStyle/>
          <a:p>
            <a:r>
              <a:rPr lang="en-US" sz="3200" b="1" dirty="0">
                <a:solidFill>
                  <a:schemeClr val="tx1"/>
                </a:solidFill>
                <a:latin typeface="Calibri" panose="020F0502020204030204" pitchFamily="34" charset="0"/>
                <a:cs typeface="Calibri" panose="020F0502020204030204" pitchFamily="34" charset="0"/>
              </a:rPr>
              <a:t>IT Asset Tracking &amp; Lifecycle management</a:t>
            </a:r>
          </a:p>
        </p:txBody>
      </p:sp>
    </p:spTree>
    <p:extLst>
      <p:ext uri="{BB962C8B-B14F-4D97-AF65-F5344CB8AC3E}">
        <p14:creationId xmlns:p14="http://schemas.microsoft.com/office/powerpoint/2010/main" val="27270701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12"/>
                                        </p:tgtEl>
                                        <p:attrNameLst>
                                          <p:attrName>style.visibility</p:attrName>
                                        </p:attrNameLst>
                                      </p:cBhvr>
                                      <p:to>
                                        <p:strVal val="visible"/>
                                      </p:to>
                                    </p:set>
                                    <p:animEffect transition="in" filter="fade">
                                      <p:cBhvr>
                                        <p:cTn id="10" dur="500"/>
                                        <p:tgtEl>
                                          <p:spTgt spid="7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8"/>
                                        </p:tgtEl>
                                        <p:attrNameLst>
                                          <p:attrName>style.visibility</p:attrName>
                                        </p:attrNameLst>
                                      </p:cBhvr>
                                      <p:to>
                                        <p:strVal val="visible"/>
                                      </p:to>
                                    </p:set>
                                    <p:animEffect transition="in" filter="fade">
                                      <p:cBhvr>
                                        <p:cTn id="16" dur="500"/>
                                        <p:tgtEl>
                                          <p:spTgt spid="10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0"/>
                                        </p:tgtEl>
                                        <p:attrNameLst>
                                          <p:attrName>style.visibility</p:attrName>
                                        </p:attrNameLst>
                                      </p:cBhvr>
                                      <p:to>
                                        <p:strVal val="visible"/>
                                      </p:to>
                                    </p:set>
                                    <p:animEffect transition="in" filter="fade">
                                      <p:cBhvr>
                                        <p:cTn id="19" dur="500"/>
                                        <p:tgtEl>
                                          <p:spTgt spid="1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500"/>
                                        <p:tgtEl>
                                          <p:spTgt spid="1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6"/>
                                        </p:tgtEl>
                                        <p:attrNameLst>
                                          <p:attrName>style.visibility</p:attrName>
                                        </p:attrNameLst>
                                      </p:cBhvr>
                                      <p:to>
                                        <p:strVal val="visible"/>
                                      </p:to>
                                    </p:set>
                                    <p:animEffect transition="in" filter="fade">
                                      <p:cBhvr>
                                        <p:cTn id="28" dur="500"/>
                                        <p:tgtEl>
                                          <p:spTgt spid="1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8"/>
                                        </p:tgtEl>
                                        <p:attrNameLst>
                                          <p:attrName>style.visibility</p:attrName>
                                        </p:attrNameLst>
                                      </p:cBhvr>
                                      <p:to>
                                        <p:strVal val="visible"/>
                                      </p:to>
                                    </p:set>
                                    <p:animEffect transition="in" filter="fade">
                                      <p:cBhvr>
                                        <p:cTn id="31"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2" grpId="0" animBg="1"/>
      <p:bldP spid="9" grpId="0"/>
      <p:bldP spid="58" grpId="0" animBg="1"/>
      <p:bldP spid="108" grpId="0"/>
      <p:bldP spid="110" grpId="0"/>
      <p:bldP spid="112" grpId="0"/>
      <p:bldP spid="114" grpId="0"/>
      <p:bldP spid="116" grpId="0"/>
      <p:bldP spid="1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 name="Object 265"/>
          <p:cNvGraphicFramePr>
            <a:graphicFrameLocks noChangeAspect="1"/>
          </p:cNvGraphicFramePr>
          <p:nvPr>
            <p:extLst>
              <p:ext uri="{D42A27DB-BD31-4B8C-83A1-F6EECF244321}">
                <p14:modId xmlns:p14="http://schemas.microsoft.com/office/powerpoint/2010/main" val="4123092842"/>
              </p:ext>
            </p:extLst>
          </p:nvPr>
        </p:nvGraphicFramePr>
        <p:xfrm>
          <a:off x="-4322" y="0"/>
          <a:ext cx="24392644" cy="13716000"/>
        </p:xfrm>
        <a:graphic>
          <a:graphicData uri="http://schemas.openxmlformats.org/presentationml/2006/ole">
            <mc:AlternateContent xmlns:mc="http://schemas.openxmlformats.org/markup-compatibility/2006">
              <mc:Choice xmlns:v="urn:schemas-microsoft-com:vml" Requires="v">
                <p:oleObj spid="_x0000_s11313" name="Image" r:id="rId3" imgW="4858200" imgH="2733840" progId="Photoshop.Image.21">
                  <p:embed/>
                </p:oleObj>
              </mc:Choice>
              <mc:Fallback>
                <p:oleObj name="Image" r:id="rId3" imgW="4858200" imgH="2733840" progId="Photoshop.Image.21">
                  <p:embed/>
                  <p:pic>
                    <p:nvPicPr>
                      <p:cNvPr id="0" name=""/>
                      <p:cNvPicPr/>
                      <p:nvPr/>
                    </p:nvPicPr>
                    <p:blipFill>
                      <a:blip r:embed="rId4"/>
                      <a:stretch>
                        <a:fillRect/>
                      </a:stretch>
                    </p:blipFill>
                    <p:spPr>
                      <a:xfrm>
                        <a:off x="-4322" y="0"/>
                        <a:ext cx="24392644" cy="13716000"/>
                      </a:xfrm>
                      <a:prstGeom prst="rect">
                        <a:avLst/>
                      </a:prstGeom>
                    </p:spPr>
                  </p:pic>
                </p:oleObj>
              </mc:Fallback>
            </mc:AlternateContent>
          </a:graphicData>
        </a:graphic>
      </p:graphicFrame>
      <p:sp>
        <p:nvSpPr>
          <p:cNvPr id="12" name="Project Overview…"/>
          <p:cNvSpPr txBox="1"/>
          <p:nvPr/>
        </p:nvSpPr>
        <p:spPr>
          <a:xfrm>
            <a:off x="12828141" y="1185391"/>
            <a:ext cx="9275234" cy="8306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defTabSz="825500">
              <a:lnSpc>
                <a:spcPts val="6700"/>
              </a:lnSpc>
              <a:defRPr sz="5500" spc="-55">
                <a:latin typeface="+mn-lt"/>
                <a:ea typeface="+mn-ea"/>
                <a:cs typeface="+mn-cs"/>
                <a:sym typeface="IBM Plex Sans Bold"/>
              </a:defRPr>
            </a:pPr>
            <a:endParaRPr dirty="0">
              <a:solidFill>
                <a:schemeClr val="accent2"/>
              </a:solidFill>
            </a:endParaRPr>
          </a:p>
        </p:txBody>
      </p:sp>
      <p:grpSp>
        <p:nvGrpSpPr>
          <p:cNvPr id="18" name="Group 17"/>
          <p:cNvGrpSpPr/>
          <p:nvPr/>
        </p:nvGrpSpPr>
        <p:grpSpPr>
          <a:xfrm>
            <a:off x="-747842" y="-14636"/>
            <a:ext cx="14431131" cy="1469360"/>
            <a:chOff x="-747842" y="-14636"/>
            <a:chExt cx="14431131" cy="1469360"/>
          </a:xfrm>
        </p:grpSpPr>
        <p:sp>
          <p:nvSpPr>
            <p:cNvPr id="19" name="Parallelogram 18"/>
            <p:cNvSpPr/>
            <p:nvPr/>
          </p:nvSpPr>
          <p:spPr>
            <a:xfrm>
              <a:off x="-747842" y="-14636"/>
              <a:ext cx="1494613" cy="1452229"/>
            </a:xfrm>
            <a:prstGeom prst="parallelogram">
              <a:avLst>
                <a:gd name="adj" fmla="val 52104"/>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0" name="Parallelogram 19"/>
            <p:cNvSpPr/>
            <p:nvPr/>
          </p:nvSpPr>
          <p:spPr>
            <a:xfrm>
              <a:off x="385316" y="2495"/>
              <a:ext cx="13297973" cy="1452229"/>
            </a:xfrm>
            <a:prstGeom prst="parallelogram">
              <a:avLst>
                <a:gd name="adj" fmla="val 50530"/>
              </a:avLst>
            </a:prstGeom>
            <a:solidFill>
              <a:srgbClr val="1B335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grpSp>
        <p:nvGrpSpPr>
          <p:cNvPr id="21" name="Group 20"/>
          <p:cNvGrpSpPr/>
          <p:nvPr/>
        </p:nvGrpSpPr>
        <p:grpSpPr>
          <a:xfrm>
            <a:off x="12252061" y="215497"/>
            <a:ext cx="1805929" cy="1684394"/>
            <a:chOff x="6815975" y="215497"/>
            <a:chExt cx="1805929" cy="1684394"/>
          </a:xfrm>
        </p:grpSpPr>
        <p:sp>
          <p:nvSpPr>
            <p:cNvPr id="22" name="Parallelogram 21"/>
            <p:cNvSpPr/>
            <p:nvPr/>
          </p:nvSpPr>
          <p:spPr>
            <a:xfrm>
              <a:off x="6815975" y="331247"/>
              <a:ext cx="1047865" cy="1568644"/>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3" name="Parallelogram 22"/>
            <p:cNvSpPr/>
            <p:nvPr/>
          </p:nvSpPr>
          <p:spPr>
            <a:xfrm>
              <a:off x="7665569" y="637543"/>
              <a:ext cx="557834" cy="835072"/>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sp>
          <p:nvSpPr>
            <p:cNvPr id="24" name="Parallelogram 23"/>
            <p:cNvSpPr/>
            <p:nvPr/>
          </p:nvSpPr>
          <p:spPr>
            <a:xfrm>
              <a:off x="8311302" y="215497"/>
              <a:ext cx="310602" cy="464968"/>
            </a:xfrm>
            <a:prstGeom prst="parallelogram">
              <a:avLst>
                <a:gd name="adj" fmla="val 79876"/>
              </a:avLst>
            </a:prstGeom>
            <a:solidFill>
              <a:srgbClr val="EB2227"/>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20000"/>
                </a:lnSpc>
                <a:spcBef>
                  <a:spcPts val="2000"/>
                </a:spcBef>
                <a:spcAft>
                  <a:spcPts val="0"/>
                </a:spcAft>
                <a:buClrTx/>
                <a:buSzTx/>
                <a:buFontTx/>
                <a:buNone/>
                <a:tabLst/>
              </a:pPr>
              <a:endParaRPr kumimoji="0" lang="en-US"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endParaRPr>
            </a:p>
          </p:txBody>
        </p:sp>
      </p:grpSp>
      <p:sp>
        <p:nvSpPr>
          <p:cNvPr id="25" name="Project Overview…"/>
          <p:cNvSpPr txBox="1"/>
          <p:nvPr/>
        </p:nvSpPr>
        <p:spPr>
          <a:xfrm>
            <a:off x="1466803" y="350453"/>
            <a:ext cx="12035807" cy="8678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defTabSz="825500">
              <a:lnSpc>
                <a:spcPts val="6700"/>
              </a:lnSpc>
              <a:defRPr sz="5500" spc="-55">
                <a:latin typeface="+mn-lt"/>
                <a:ea typeface="+mn-ea"/>
                <a:cs typeface="+mn-cs"/>
                <a:sym typeface="IBM Plex Sans Bold"/>
              </a:defRPr>
            </a:pPr>
            <a:r>
              <a:rPr lang="en-US" sz="6600" b="1" dirty="0" smtClean="0">
                <a:solidFill>
                  <a:schemeClr val="tx1"/>
                </a:solidFill>
                <a:latin typeface="Calibri" panose="020F0502020204030204" pitchFamily="34" charset="0"/>
                <a:cs typeface="Calibri" panose="020F0502020204030204" pitchFamily="34" charset="0"/>
              </a:rPr>
              <a:t>SYSTEM SECURITY FEATURES</a:t>
            </a:r>
            <a:endParaRPr sz="6600" b="1" dirty="0">
              <a:solidFill>
                <a:schemeClr val="tx1"/>
              </a:solidFill>
              <a:latin typeface="Calibri" panose="020F0502020204030204" pitchFamily="34" charset="0"/>
              <a:cs typeface="Calibri" panose="020F0502020204030204" pitchFamily="34" charset="0"/>
            </a:endParaRPr>
          </a:p>
        </p:txBody>
      </p:sp>
      <p:sp>
        <p:nvSpPr>
          <p:cNvPr id="246" name="Google Shape;299;p21"/>
          <p:cNvSpPr/>
          <p:nvPr/>
        </p:nvSpPr>
        <p:spPr>
          <a:xfrm>
            <a:off x="17967222" y="5321006"/>
            <a:ext cx="4341308" cy="4341308"/>
          </a:xfrm>
          <a:custGeom>
            <a:avLst/>
            <a:gdLst/>
            <a:ahLst/>
            <a:cxnLst/>
            <a:rect l="l" t="t" r="r" b="b"/>
            <a:pathLst>
              <a:path w="50281" h="50281" extrusionOk="0">
                <a:moveTo>
                  <a:pt x="25146" y="4430"/>
                </a:moveTo>
                <a:cubicBezTo>
                  <a:pt x="36552" y="4430"/>
                  <a:pt x="45851" y="13717"/>
                  <a:pt x="45851" y="25135"/>
                </a:cubicBezTo>
                <a:cubicBezTo>
                  <a:pt x="45851" y="36553"/>
                  <a:pt x="36552" y="45840"/>
                  <a:pt x="25146" y="45840"/>
                </a:cubicBezTo>
                <a:cubicBezTo>
                  <a:pt x="13728" y="45840"/>
                  <a:pt x="4441" y="36553"/>
                  <a:pt x="4441" y="25135"/>
                </a:cubicBezTo>
                <a:cubicBezTo>
                  <a:pt x="4441" y="13717"/>
                  <a:pt x="13728" y="4430"/>
                  <a:pt x="25146" y="4430"/>
                </a:cubicBezTo>
                <a:close/>
                <a:moveTo>
                  <a:pt x="25146" y="1"/>
                </a:moveTo>
                <a:cubicBezTo>
                  <a:pt x="11263" y="1"/>
                  <a:pt x="0" y="11252"/>
                  <a:pt x="0" y="25135"/>
                </a:cubicBezTo>
                <a:cubicBezTo>
                  <a:pt x="0" y="39017"/>
                  <a:pt x="11263"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7" name="Google Shape;300;p21"/>
          <p:cNvSpPr/>
          <p:nvPr/>
        </p:nvSpPr>
        <p:spPr>
          <a:xfrm>
            <a:off x="17967191" y="5321006"/>
            <a:ext cx="4341308" cy="2207219"/>
          </a:xfrm>
          <a:custGeom>
            <a:avLst/>
            <a:gdLst/>
            <a:ahLst/>
            <a:cxnLst/>
            <a:rect l="l" t="t" r="r" b="b"/>
            <a:pathLst>
              <a:path w="50281" h="25564" extrusionOk="0">
                <a:moveTo>
                  <a:pt x="25146" y="1"/>
                </a:moveTo>
                <a:cubicBezTo>
                  <a:pt x="11263" y="1"/>
                  <a:pt x="0" y="11252"/>
                  <a:pt x="0" y="25135"/>
                </a:cubicBezTo>
                <a:cubicBezTo>
                  <a:pt x="0" y="25278"/>
                  <a:pt x="12" y="25420"/>
                  <a:pt x="12" y="25563"/>
                </a:cubicBezTo>
                <a:lnTo>
                  <a:pt x="4453" y="25563"/>
                </a:lnTo>
                <a:cubicBezTo>
                  <a:pt x="4441" y="25420"/>
                  <a:pt x="4441" y="25278"/>
                  <a:pt x="4441" y="25135"/>
                </a:cubicBezTo>
                <a:cubicBezTo>
                  <a:pt x="4441" y="13717"/>
                  <a:pt x="13728" y="4430"/>
                  <a:pt x="25146" y="4430"/>
                </a:cubicBezTo>
                <a:cubicBezTo>
                  <a:pt x="36552" y="4430"/>
                  <a:pt x="45851" y="13717"/>
                  <a:pt x="45851" y="25135"/>
                </a:cubicBezTo>
                <a:cubicBezTo>
                  <a:pt x="45851" y="25278"/>
                  <a:pt x="45839" y="25420"/>
                  <a:pt x="45839" y="25563"/>
                </a:cubicBezTo>
                <a:lnTo>
                  <a:pt x="50268" y="25563"/>
                </a:lnTo>
                <a:cubicBezTo>
                  <a:pt x="50268" y="25420"/>
                  <a:pt x="50280" y="25278"/>
                  <a:pt x="50280" y="25135"/>
                </a:cubicBezTo>
                <a:cubicBezTo>
                  <a:pt x="50280" y="11252"/>
                  <a:pt x="39029" y="1"/>
                  <a:pt x="2514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8" name="Google Shape;301;p21"/>
          <p:cNvSpPr/>
          <p:nvPr/>
        </p:nvSpPr>
        <p:spPr>
          <a:xfrm>
            <a:off x="21730690" y="7126172"/>
            <a:ext cx="804008" cy="804008"/>
          </a:xfrm>
          <a:custGeom>
            <a:avLst/>
            <a:gdLst/>
            <a:ahLst/>
            <a:cxnLst/>
            <a:rect l="l" t="t" r="r" b="b"/>
            <a:pathLst>
              <a:path w="9312" h="9312" extrusionOk="0">
                <a:moveTo>
                  <a:pt x="4656" y="1"/>
                </a:moveTo>
                <a:cubicBezTo>
                  <a:pt x="2085" y="1"/>
                  <a:pt x="1" y="2085"/>
                  <a:pt x="1" y="4656"/>
                </a:cubicBezTo>
                <a:cubicBezTo>
                  <a:pt x="1" y="7228"/>
                  <a:pt x="2085" y="9312"/>
                  <a:pt x="4656" y="9312"/>
                </a:cubicBezTo>
                <a:cubicBezTo>
                  <a:pt x="7228" y="9312"/>
                  <a:pt x="9312" y="7228"/>
                  <a:pt x="9312" y="4656"/>
                </a:cubicBezTo>
                <a:cubicBezTo>
                  <a:pt x="9312" y="2085"/>
                  <a:pt x="7228" y="1"/>
                  <a:pt x="4656" y="1"/>
                </a:cubicBezTo>
                <a:close/>
              </a:path>
            </a:pathLst>
          </a:custGeom>
          <a:solidFill>
            <a:srgbClr val="EC3A3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9" name="Google Shape;302;p21"/>
          <p:cNvSpPr/>
          <p:nvPr/>
        </p:nvSpPr>
        <p:spPr>
          <a:xfrm>
            <a:off x="21901390" y="7296870"/>
            <a:ext cx="461665" cy="461665"/>
          </a:xfrm>
          <a:custGeom>
            <a:avLst/>
            <a:gdLst/>
            <a:ahLst/>
            <a:cxnLst/>
            <a:rect l="l" t="t" r="r" b="b"/>
            <a:pathLst>
              <a:path w="5347" h="5347" extrusionOk="0">
                <a:moveTo>
                  <a:pt x="2679" y="0"/>
                </a:moveTo>
                <a:cubicBezTo>
                  <a:pt x="1203" y="0"/>
                  <a:pt x="0" y="1191"/>
                  <a:pt x="0" y="2679"/>
                </a:cubicBezTo>
                <a:cubicBezTo>
                  <a:pt x="0" y="4156"/>
                  <a:pt x="1203"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51" name="Google Shape;304;p21"/>
          <p:cNvSpPr txBox="1"/>
          <p:nvPr/>
        </p:nvSpPr>
        <p:spPr>
          <a:xfrm>
            <a:off x="17265757" y="9799753"/>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Secure coding practices and paperless environment</a:t>
            </a:r>
          </a:p>
        </p:txBody>
      </p:sp>
      <p:sp>
        <p:nvSpPr>
          <p:cNvPr id="239" name="Google Shape;307;p21"/>
          <p:cNvSpPr/>
          <p:nvPr/>
        </p:nvSpPr>
        <p:spPr>
          <a:xfrm>
            <a:off x="14009334"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1" y="1"/>
                  <a:pt x="0" y="11252"/>
                  <a:pt x="0" y="25135"/>
                </a:cubicBezTo>
                <a:cubicBezTo>
                  <a:pt x="0" y="39017"/>
                  <a:pt x="11251"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0" name="Google Shape;308;p21"/>
          <p:cNvSpPr/>
          <p:nvPr/>
        </p:nvSpPr>
        <p:spPr>
          <a:xfrm>
            <a:off x="14010282" y="7528182"/>
            <a:ext cx="4339321" cy="2134175"/>
          </a:xfrm>
          <a:custGeom>
            <a:avLst/>
            <a:gdLst/>
            <a:ahLst/>
            <a:cxnLst/>
            <a:rect l="l" t="t" r="r" b="b"/>
            <a:pathLst>
              <a:path w="50258" h="24718" extrusionOk="0">
                <a:moveTo>
                  <a:pt x="1" y="0"/>
                </a:moveTo>
                <a:cubicBezTo>
                  <a:pt x="227" y="13681"/>
                  <a:pt x="11383" y="24718"/>
                  <a:pt x="25123" y="24718"/>
                </a:cubicBezTo>
                <a:cubicBezTo>
                  <a:pt x="38875" y="24718"/>
                  <a:pt x="50031" y="13681"/>
                  <a:pt x="50257" y="0"/>
                </a:cubicBezTo>
                <a:lnTo>
                  <a:pt x="45816" y="0"/>
                </a:lnTo>
                <a:cubicBezTo>
                  <a:pt x="45590" y="11216"/>
                  <a:pt x="36398" y="20277"/>
                  <a:pt x="25123" y="20277"/>
                </a:cubicBezTo>
                <a:cubicBezTo>
                  <a:pt x="13848" y="20277"/>
                  <a:pt x="4656" y="11216"/>
                  <a:pt x="4430" y="0"/>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2" name="Google Shape;310;p21"/>
          <p:cNvSpPr txBox="1"/>
          <p:nvPr/>
        </p:nvSpPr>
        <p:spPr>
          <a:xfrm>
            <a:off x="13307908"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Audit trails, logging, session management. </a:t>
            </a:r>
          </a:p>
        </p:txBody>
      </p:sp>
      <p:sp>
        <p:nvSpPr>
          <p:cNvPr id="243" name="Google Shape;311;p21"/>
          <p:cNvSpPr/>
          <p:nvPr/>
        </p:nvSpPr>
        <p:spPr>
          <a:xfrm>
            <a:off x="17764630"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4949E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44" name="Google Shape;312;p21"/>
          <p:cNvSpPr/>
          <p:nvPr/>
        </p:nvSpPr>
        <p:spPr>
          <a:xfrm>
            <a:off x="17936279" y="7296870"/>
            <a:ext cx="461665" cy="461665"/>
          </a:xfrm>
          <a:custGeom>
            <a:avLst/>
            <a:gdLst/>
            <a:ahLst/>
            <a:cxnLst/>
            <a:rect l="l" t="t" r="r" b="b"/>
            <a:pathLst>
              <a:path w="5347" h="5347" extrusionOk="0">
                <a:moveTo>
                  <a:pt x="2668" y="0"/>
                </a:moveTo>
                <a:cubicBezTo>
                  <a:pt x="1192" y="0"/>
                  <a:pt x="1" y="1191"/>
                  <a:pt x="1" y="2679"/>
                </a:cubicBezTo>
                <a:cubicBezTo>
                  <a:pt x="1" y="4156"/>
                  <a:pt x="1192"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9" name="Google Shape;329;p21"/>
          <p:cNvSpPr/>
          <p:nvPr/>
        </p:nvSpPr>
        <p:spPr>
          <a:xfrm>
            <a:off x="10046295" y="5321006"/>
            <a:ext cx="4341308" cy="4341308"/>
          </a:xfrm>
          <a:custGeom>
            <a:avLst/>
            <a:gdLst/>
            <a:ahLst/>
            <a:cxnLst/>
            <a:rect l="l" t="t" r="r" b="b"/>
            <a:pathLst>
              <a:path w="50281" h="50281" extrusionOk="0">
                <a:moveTo>
                  <a:pt x="25146" y="4430"/>
                </a:moveTo>
                <a:cubicBezTo>
                  <a:pt x="36565" y="4430"/>
                  <a:pt x="45851" y="13717"/>
                  <a:pt x="45851" y="25135"/>
                </a:cubicBezTo>
                <a:cubicBezTo>
                  <a:pt x="45851" y="36553"/>
                  <a:pt x="36565" y="45840"/>
                  <a:pt x="25146" y="45840"/>
                </a:cubicBezTo>
                <a:cubicBezTo>
                  <a:pt x="13728" y="45840"/>
                  <a:pt x="4442" y="36553"/>
                  <a:pt x="4442" y="25135"/>
                </a:cubicBezTo>
                <a:cubicBezTo>
                  <a:pt x="4442" y="13717"/>
                  <a:pt x="13728" y="4430"/>
                  <a:pt x="25146" y="4430"/>
                </a:cubicBezTo>
                <a:close/>
                <a:moveTo>
                  <a:pt x="25146" y="1"/>
                </a:moveTo>
                <a:cubicBezTo>
                  <a:pt x="11264" y="1"/>
                  <a:pt x="0" y="11252"/>
                  <a:pt x="0" y="25135"/>
                </a:cubicBezTo>
                <a:cubicBezTo>
                  <a:pt x="0" y="39017"/>
                  <a:pt x="11264" y="50281"/>
                  <a:pt x="25146" y="50281"/>
                </a:cubicBezTo>
                <a:cubicBezTo>
                  <a:pt x="39029" y="50281"/>
                  <a:pt x="50281" y="39017"/>
                  <a:pt x="50281" y="25135"/>
                </a:cubicBezTo>
                <a:cubicBezTo>
                  <a:pt x="50281"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0" name="Google Shape;330;p21"/>
          <p:cNvSpPr/>
          <p:nvPr/>
        </p:nvSpPr>
        <p:spPr>
          <a:xfrm>
            <a:off x="10046295"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2" y="25278"/>
                  <a:pt x="4442" y="25135"/>
                </a:cubicBezTo>
                <a:cubicBezTo>
                  <a:pt x="4442" y="13717"/>
                  <a:pt x="13728" y="4430"/>
                  <a:pt x="25146" y="4430"/>
                </a:cubicBezTo>
                <a:cubicBezTo>
                  <a:pt x="36565" y="4430"/>
                  <a:pt x="45851" y="13717"/>
                  <a:pt x="45851" y="25135"/>
                </a:cubicBezTo>
                <a:cubicBezTo>
                  <a:pt x="45851" y="25278"/>
                  <a:pt x="45840" y="25420"/>
                  <a:pt x="45840" y="25563"/>
                </a:cubicBezTo>
                <a:lnTo>
                  <a:pt x="50269" y="25563"/>
                </a:lnTo>
                <a:cubicBezTo>
                  <a:pt x="50281" y="25420"/>
                  <a:pt x="50281" y="25278"/>
                  <a:pt x="50281" y="25135"/>
                </a:cubicBezTo>
                <a:cubicBezTo>
                  <a:pt x="50281" y="11252"/>
                  <a:pt x="39029" y="1"/>
                  <a:pt x="2514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2" name="Google Shape;332;p21"/>
          <p:cNvSpPr txBox="1"/>
          <p:nvPr/>
        </p:nvSpPr>
        <p:spPr>
          <a:xfrm>
            <a:off x="9143001" y="9799751"/>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Security acceptance testing and scheduled VA</a:t>
            </a:r>
            <a:endParaRPr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endParaRPr>
          </a:p>
        </p:txBody>
      </p:sp>
      <p:sp>
        <p:nvSpPr>
          <p:cNvPr id="223" name="Google Shape;333;p21"/>
          <p:cNvSpPr/>
          <p:nvPr/>
        </p:nvSpPr>
        <p:spPr>
          <a:xfrm>
            <a:off x="13799607" y="7126172"/>
            <a:ext cx="803919" cy="804008"/>
          </a:xfrm>
          <a:custGeom>
            <a:avLst/>
            <a:gdLst/>
            <a:ahLst/>
            <a:cxnLst/>
            <a:rect l="l" t="t" r="r" b="b"/>
            <a:pathLst>
              <a:path w="9311" h="9312" extrusionOk="0">
                <a:moveTo>
                  <a:pt x="4656" y="1"/>
                </a:moveTo>
                <a:cubicBezTo>
                  <a:pt x="2084" y="1"/>
                  <a:pt x="0" y="2085"/>
                  <a:pt x="0" y="4656"/>
                </a:cubicBezTo>
                <a:cubicBezTo>
                  <a:pt x="0" y="7228"/>
                  <a:pt x="2084" y="9312"/>
                  <a:pt x="4656" y="9312"/>
                </a:cubicBezTo>
                <a:cubicBezTo>
                  <a:pt x="7227" y="9312"/>
                  <a:pt x="9311" y="7228"/>
                  <a:pt x="9311" y="4656"/>
                </a:cubicBezTo>
                <a:cubicBezTo>
                  <a:pt x="9311" y="2085"/>
                  <a:pt x="7227" y="1"/>
                  <a:pt x="4656" y="1"/>
                </a:cubicBezTo>
                <a:close/>
              </a:path>
            </a:pathLst>
          </a:custGeom>
          <a:solidFill>
            <a:srgbClr val="FCBD2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24" name="Google Shape;334;p21"/>
          <p:cNvSpPr/>
          <p:nvPr/>
        </p:nvSpPr>
        <p:spPr>
          <a:xfrm>
            <a:off x="13970219" y="7296870"/>
            <a:ext cx="462701" cy="461665"/>
          </a:xfrm>
          <a:custGeom>
            <a:avLst/>
            <a:gdLst/>
            <a:ahLst/>
            <a:cxnLst/>
            <a:rect l="l" t="t" r="r" b="b"/>
            <a:pathLst>
              <a:path w="5359" h="5347" extrusionOk="0">
                <a:moveTo>
                  <a:pt x="2680" y="0"/>
                </a:moveTo>
                <a:cubicBezTo>
                  <a:pt x="1203" y="0"/>
                  <a:pt x="1" y="1191"/>
                  <a:pt x="1" y="2679"/>
                </a:cubicBezTo>
                <a:cubicBezTo>
                  <a:pt x="1" y="4156"/>
                  <a:pt x="1203" y="5346"/>
                  <a:pt x="2680" y="5346"/>
                </a:cubicBezTo>
                <a:cubicBezTo>
                  <a:pt x="4156" y="5346"/>
                  <a:pt x="5358" y="4156"/>
                  <a:pt x="5358" y="2679"/>
                </a:cubicBezTo>
                <a:cubicBezTo>
                  <a:pt x="5358" y="1191"/>
                  <a:pt x="4156" y="0"/>
                  <a:pt x="2680"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9" name="Google Shape;340;p21"/>
          <p:cNvSpPr/>
          <p:nvPr/>
        </p:nvSpPr>
        <p:spPr>
          <a:xfrm>
            <a:off x="6080236" y="5321006"/>
            <a:ext cx="4341308" cy="4341308"/>
          </a:xfrm>
          <a:custGeom>
            <a:avLst/>
            <a:gdLst/>
            <a:ahLst/>
            <a:cxnLst/>
            <a:rect l="l" t="t" r="r" b="b"/>
            <a:pathLst>
              <a:path w="50281" h="50281" extrusionOk="0">
                <a:moveTo>
                  <a:pt x="25134" y="4430"/>
                </a:moveTo>
                <a:cubicBezTo>
                  <a:pt x="36552" y="4430"/>
                  <a:pt x="45839" y="13717"/>
                  <a:pt x="45839" y="25135"/>
                </a:cubicBezTo>
                <a:cubicBezTo>
                  <a:pt x="45839" y="36553"/>
                  <a:pt x="36552" y="45840"/>
                  <a:pt x="25134" y="45840"/>
                </a:cubicBezTo>
                <a:cubicBezTo>
                  <a:pt x="13716" y="45840"/>
                  <a:pt x="4429" y="36553"/>
                  <a:pt x="4429" y="25135"/>
                </a:cubicBezTo>
                <a:cubicBezTo>
                  <a:pt x="4429" y="13717"/>
                  <a:pt x="13716" y="4430"/>
                  <a:pt x="25134" y="4430"/>
                </a:cubicBezTo>
                <a:close/>
                <a:moveTo>
                  <a:pt x="25134" y="1"/>
                </a:moveTo>
                <a:cubicBezTo>
                  <a:pt x="11252" y="1"/>
                  <a:pt x="0" y="11252"/>
                  <a:pt x="0" y="25135"/>
                </a:cubicBezTo>
                <a:cubicBezTo>
                  <a:pt x="0" y="39017"/>
                  <a:pt x="11252" y="50281"/>
                  <a:pt x="25134" y="50281"/>
                </a:cubicBezTo>
                <a:cubicBezTo>
                  <a:pt x="39017" y="50281"/>
                  <a:pt x="50280" y="39017"/>
                  <a:pt x="50280" y="25135"/>
                </a:cubicBezTo>
                <a:cubicBezTo>
                  <a:pt x="50280" y="11252"/>
                  <a:pt x="39017" y="1"/>
                  <a:pt x="25134"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0" name="Google Shape;341;p21"/>
          <p:cNvSpPr/>
          <p:nvPr/>
        </p:nvSpPr>
        <p:spPr>
          <a:xfrm>
            <a:off x="6081272" y="7528182"/>
            <a:ext cx="4339236" cy="2134175"/>
          </a:xfrm>
          <a:custGeom>
            <a:avLst/>
            <a:gdLst/>
            <a:ahLst/>
            <a:cxnLst/>
            <a:rect l="l" t="t" r="r" b="b"/>
            <a:pathLst>
              <a:path w="50257" h="24718" extrusionOk="0">
                <a:moveTo>
                  <a:pt x="0" y="0"/>
                </a:moveTo>
                <a:cubicBezTo>
                  <a:pt x="226" y="13681"/>
                  <a:pt x="11382" y="24718"/>
                  <a:pt x="25122" y="24718"/>
                </a:cubicBezTo>
                <a:cubicBezTo>
                  <a:pt x="38862" y="24718"/>
                  <a:pt x="50030" y="13681"/>
                  <a:pt x="50256" y="0"/>
                </a:cubicBezTo>
                <a:lnTo>
                  <a:pt x="45815" y="0"/>
                </a:lnTo>
                <a:cubicBezTo>
                  <a:pt x="45589" y="11216"/>
                  <a:pt x="36397" y="20277"/>
                  <a:pt x="25122" y="20277"/>
                </a:cubicBezTo>
                <a:cubicBezTo>
                  <a:pt x="13847" y="20277"/>
                  <a:pt x="4655" y="11216"/>
                  <a:pt x="4429" y="0"/>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1" name="Google Shape;342;p21"/>
          <p:cNvSpPr/>
          <p:nvPr/>
        </p:nvSpPr>
        <p:spPr>
          <a:xfrm>
            <a:off x="9834496" y="7126172"/>
            <a:ext cx="804008" cy="804008"/>
          </a:xfrm>
          <a:custGeom>
            <a:avLst/>
            <a:gdLst/>
            <a:ahLst/>
            <a:cxnLst/>
            <a:rect l="l" t="t" r="r" b="b"/>
            <a:pathLst>
              <a:path w="9312" h="9312" extrusionOk="0">
                <a:moveTo>
                  <a:pt x="4656" y="1"/>
                </a:moveTo>
                <a:cubicBezTo>
                  <a:pt x="2084" y="1"/>
                  <a:pt x="1" y="2085"/>
                  <a:pt x="1" y="4656"/>
                </a:cubicBezTo>
                <a:cubicBezTo>
                  <a:pt x="1" y="7228"/>
                  <a:pt x="2084" y="9312"/>
                  <a:pt x="4656" y="9312"/>
                </a:cubicBezTo>
                <a:cubicBezTo>
                  <a:pt x="7228" y="9312"/>
                  <a:pt x="9311" y="7228"/>
                  <a:pt x="9311" y="4656"/>
                </a:cubicBezTo>
                <a:cubicBezTo>
                  <a:pt x="9311" y="2085"/>
                  <a:pt x="7228" y="1"/>
                  <a:pt x="4656" y="1"/>
                </a:cubicBezTo>
                <a:close/>
              </a:path>
            </a:pathLst>
          </a:custGeom>
          <a:solidFill>
            <a:srgbClr val="69E78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2" name="Google Shape;343;p21"/>
          <p:cNvSpPr/>
          <p:nvPr/>
        </p:nvSpPr>
        <p:spPr>
          <a:xfrm>
            <a:off x="10005197" y="7296870"/>
            <a:ext cx="461665" cy="461665"/>
          </a:xfrm>
          <a:custGeom>
            <a:avLst/>
            <a:gdLst/>
            <a:ahLst/>
            <a:cxnLst/>
            <a:rect l="l" t="t" r="r" b="b"/>
            <a:pathLst>
              <a:path w="5347" h="5347" extrusionOk="0">
                <a:moveTo>
                  <a:pt x="2679" y="0"/>
                </a:moveTo>
                <a:cubicBezTo>
                  <a:pt x="1191" y="0"/>
                  <a:pt x="0" y="1191"/>
                  <a:pt x="0" y="2679"/>
                </a:cubicBezTo>
                <a:cubicBezTo>
                  <a:pt x="0" y="4156"/>
                  <a:pt x="1191" y="5346"/>
                  <a:pt x="2679" y="5346"/>
                </a:cubicBezTo>
                <a:cubicBezTo>
                  <a:pt x="4156" y="5346"/>
                  <a:pt x="5346" y="4156"/>
                  <a:pt x="5346" y="2679"/>
                </a:cubicBezTo>
                <a:cubicBezTo>
                  <a:pt x="5346" y="1191"/>
                  <a:pt x="4156" y="0"/>
                  <a:pt x="2679"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14" name="Google Shape;345;p21"/>
          <p:cNvSpPr txBox="1"/>
          <p:nvPr/>
        </p:nvSpPr>
        <p:spPr>
          <a:xfrm>
            <a:off x="5378807" y="3700894"/>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GB"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Token/Role-based access management.</a:t>
            </a:r>
          </a:p>
        </p:txBody>
      </p:sp>
      <p:sp>
        <p:nvSpPr>
          <p:cNvPr id="200" name="Google Shape;350;p21"/>
          <p:cNvSpPr/>
          <p:nvPr/>
        </p:nvSpPr>
        <p:spPr>
          <a:xfrm>
            <a:off x="2121342" y="5321006"/>
            <a:ext cx="4341308" cy="4341308"/>
          </a:xfrm>
          <a:custGeom>
            <a:avLst/>
            <a:gdLst/>
            <a:ahLst/>
            <a:cxnLst/>
            <a:rect l="l" t="t" r="r" b="b"/>
            <a:pathLst>
              <a:path w="50281" h="50281" extrusionOk="0">
                <a:moveTo>
                  <a:pt x="25146" y="4430"/>
                </a:moveTo>
                <a:cubicBezTo>
                  <a:pt x="36564" y="4430"/>
                  <a:pt x="45851" y="13717"/>
                  <a:pt x="45851" y="25135"/>
                </a:cubicBezTo>
                <a:cubicBezTo>
                  <a:pt x="45851" y="36553"/>
                  <a:pt x="36564" y="45840"/>
                  <a:pt x="25146" y="45840"/>
                </a:cubicBezTo>
                <a:cubicBezTo>
                  <a:pt x="13728" y="45840"/>
                  <a:pt x="4441" y="36553"/>
                  <a:pt x="4441" y="25135"/>
                </a:cubicBezTo>
                <a:cubicBezTo>
                  <a:pt x="4441" y="13717"/>
                  <a:pt x="13728" y="4430"/>
                  <a:pt x="25146" y="4430"/>
                </a:cubicBezTo>
                <a:close/>
                <a:moveTo>
                  <a:pt x="25146" y="1"/>
                </a:moveTo>
                <a:cubicBezTo>
                  <a:pt x="11264" y="1"/>
                  <a:pt x="0" y="11252"/>
                  <a:pt x="0" y="25135"/>
                </a:cubicBezTo>
                <a:cubicBezTo>
                  <a:pt x="0" y="39017"/>
                  <a:pt x="11264" y="50281"/>
                  <a:pt x="25146" y="50281"/>
                </a:cubicBezTo>
                <a:cubicBezTo>
                  <a:pt x="39029" y="50281"/>
                  <a:pt x="50280" y="39017"/>
                  <a:pt x="50280" y="25135"/>
                </a:cubicBezTo>
                <a:cubicBezTo>
                  <a:pt x="50280" y="11252"/>
                  <a:pt x="39029" y="1"/>
                  <a:pt x="25146" y="1"/>
                </a:cubicBezTo>
                <a:close/>
              </a:path>
            </a:pathLst>
          </a:custGeom>
          <a:solidFill>
            <a:schemeClr val="tx1">
              <a:lumMod val="9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1" name="Google Shape;351;p21"/>
          <p:cNvSpPr/>
          <p:nvPr/>
        </p:nvSpPr>
        <p:spPr>
          <a:xfrm>
            <a:off x="2121342" y="5321006"/>
            <a:ext cx="4341308" cy="2207219"/>
          </a:xfrm>
          <a:custGeom>
            <a:avLst/>
            <a:gdLst/>
            <a:ahLst/>
            <a:cxnLst/>
            <a:rect l="l" t="t" r="r" b="b"/>
            <a:pathLst>
              <a:path w="50281" h="25564" extrusionOk="0">
                <a:moveTo>
                  <a:pt x="25146" y="1"/>
                </a:moveTo>
                <a:cubicBezTo>
                  <a:pt x="11264" y="1"/>
                  <a:pt x="0" y="11252"/>
                  <a:pt x="0" y="25135"/>
                </a:cubicBezTo>
                <a:cubicBezTo>
                  <a:pt x="0" y="25278"/>
                  <a:pt x="12" y="25420"/>
                  <a:pt x="12" y="25563"/>
                </a:cubicBezTo>
                <a:lnTo>
                  <a:pt x="4453" y="25563"/>
                </a:lnTo>
                <a:cubicBezTo>
                  <a:pt x="4453" y="25420"/>
                  <a:pt x="4441" y="25278"/>
                  <a:pt x="4441" y="25135"/>
                </a:cubicBezTo>
                <a:cubicBezTo>
                  <a:pt x="4441" y="13717"/>
                  <a:pt x="13728" y="4430"/>
                  <a:pt x="25146" y="4430"/>
                </a:cubicBezTo>
                <a:cubicBezTo>
                  <a:pt x="36564" y="4430"/>
                  <a:pt x="45851" y="13717"/>
                  <a:pt x="45851" y="25135"/>
                </a:cubicBezTo>
                <a:cubicBezTo>
                  <a:pt x="45851" y="25278"/>
                  <a:pt x="45839" y="25420"/>
                  <a:pt x="45839" y="25563"/>
                </a:cubicBezTo>
                <a:lnTo>
                  <a:pt x="50268" y="25563"/>
                </a:lnTo>
                <a:cubicBezTo>
                  <a:pt x="50280" y="25420"/>
                  <a:pt x="50280" y="25278"/>
                  <a:pt x="50280" y="25135"/>
                </a:cubicBezTo>
                <a:cubicBezTo>
                  <a:pt x="50280" y="11252"/>
                  <a:pt x="39029" y="1"/>
                  <a:pt x="2514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2" name="Google Shape;352;p21"/>
          <p:cNvSpPr/>
          <p:nvPr/>
        </p:nvSpPr>
        <p:spPr>
          <a:xfrm>
            <a:off x="5868436" y="7126172"/>
            <a:ext cx="804008" cy="804008"/>
          </a:xfrm>
          <a:custGeom>
            <a:avLst/>
            <a:gdLst/>
            <a:ahLst/>
            <a:cxnLst/>
            <a:rect l="l" t="t" r="r" b="b"/>
            <a:pathLst>
              <a:path w="9312" h="9312" extrusionOk="0">
                <a:moveTo>
                  <a:pt x="4656" y="1"/>
                </a:moveTo>
                <a:cubicBezTo>
                  <a:pt x="2084" y="1"/>
                  <a:pt x="0" y="2085"/>
                  <a:pt x="0" y="4656"/>
                </a:cubicBezTo>
                <a:cubicBezTo>
                  <a:pt x="0" y="7228"/>
                  <a:pt x="2084" y="9312"/>
                  <a:pt x="4656" y="9312"/>
                </a:cubicBezTo>
                <a:cubicBezTo>
                  <a:pt x="7228" y="9312"/>
                  <a:pt x="9311" y="7228"/>
                  <a:pt x="9311" y="4656"/>
                </a:cubicBezTo>
                <a:cubicBezTo>
                  <a:pt x="9311" y="2085"/>
                  <a:pt x="7228" y="1"/>
                  <a:pt x="4656" y="1"/>
                </a:cubicBezTo>
                <a:close/>
              </a:path>
            </a:pathLst>
          </a:custGeom>
          <a:solidFill>
            <a:srgbClr val="5EB2FC"/>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3" name="Google Shape;353;p21"/>
          <p:cNvSpPr/>
          <p:nvPr/>
        </p:nvSpPr>
        <p:spPr>
          <a:xfrm>
            <a:off x="6040085" y="7296870"/>
            <a:ext cx="461665" cy="461664"/>
          </a:xfrm>
          <a:custGeom>
            <a:avLst/>
            <a:gdLst/>
            <a:ahLst/>
            <a:cxnLst/>
            <a:rect l="l" t="t" r="r" b="b"/>
            <a:pathLst>
              <a:path w="5347" h="5347" extrusionOk="0">
                <a:moveTo>
                  <a:pt x="2668" y="0"/>
                </a:moveTo>
                <a:cubicBezTo>
                  <a:pt x="1191" y="0"/>
                  <a:pt x="1" y="1191"/>
                  <a:pt x="1" y="2679"/>
                </a:cubicBezTo>
                <a:cubicBezTo>
                  <a:pt x="1" y="4156"/>
                  <a:pt x="1191" y="5346"/>
                  <a:pt x="2668" y="5346"/>
                </a:cubicBezTo>
                <a:cubicBezTo>
                  <a:pt x="4144" y="5346"/>
                  <a:pt x="5347" y="4156"/>
                  <a:pt x="5347" y="2679"/>
                </a:cubicBezTo>
                <a:cubicBezTo>
                  <a:pt x="5347" y="1191"/>
                  <a:pt x="4144" y="0"/>
                  <a:pt x="2668" y="0"/>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spcBef>
                <a:spcPts val="0"/>
              </a:spcBef>
              <a:spcAft>
                <a:spcPts val="0"/>
              </a:spcAft>
              <a:buNone/>
            </a:pPr>
            <a:endParaRPr/>
          </a:p>
        </p:txBody>
      </p:sp>
      <p:sp>
        <p:nvSpPr>
          <p:cNvPr id="204" name="Google Shape;354;p21"/>
          <p:cNvSpPr txBox="1"/>
          <p:nvPr/>
        </p:nvSpPr>
        <p:spPr>
          <a:xfrm>
            <a:off x="1419895" y="10027828"/>
            <a:ext cx="5744175" cy="16303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lvl="0" algn="ctr"/>
            <a:r>
              <a:rPr lang="en-US" sz="3600" b="1" dirty="0">
                <a:solidFill>
                  <a:srgbClr val="1B335F"/>
                </a:solidFill>
                <a:latin typeface="Calibri" panose="020F0502020204030204" pitchFamily="34" charset="0"/>
                <a:ea typeface="Roboto" panose="02000000000000000000"/>
                <a:cs typeface="Calibri" panose="020F0502020204030204" pitchFamily="34" charset="0"/>
                <a:sym typeface="Roboto" panose="02000000000000000000"/>
              </a:rPr>
              <a:t>SSO  with AD Authentication, encryption, and SSL  certification</a:t>
            </a:r>
          </a:p>
        </p:txBody>
      </p:sp>
      <p:pic>
        <p:nvPicPr>
          <p:cNvPr id="261" name="Picture 260"/>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654468" y="6966889"/>
            <a:ext cx="1097280" cy="1097280"/>
          </a:xfrm>
          <a:prstGeom prst="rect">
            <a:avLst/>
          </a:prstGeom>
        </p:spPr>
      </p:pic>
      <p:pic>
        <p:nvPicPr>
          <p:cNvPr id="262" name="Picture 261"/>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622536" y="6966889"/>
            <a:ext cx="1097280" cy="1097280"/>
          </a:xfrm>
          <a:prstGeom prst="rect">
            <a:avLst/>
          </a:prstGeom>
        </p:spPr>
      </p:pic>
      <p:pic>
        <p:nvPicPr>
          <p:cNvPr id="263" name="Picture 262"/>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718332" y="6966889"/>
            <a:ext cx="1097280" cy="1097280"/>
          </a:xfrm>
          <a:prstGeom prst="rect">
            <a:avLst/>
          </a:prstGeom>
        </p:spPr>
      </p:pic>
      <p:pic>
        <p:nvPicPr>
          <p:cNvPr id="264" name="Picture 263"/>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686400" y="6966889"/>
            <a:ext cx="1097280" cy="1097280"/>
          </a:xfrm>
          <a:prstGeom prst="rect">
            <a:avLst/>
          </a:prstGeom>
        </p:spPr>
      </p:pic>
      <p:pic>
        <p:nvPicPr>
          <p:cNvPr id="265" name="Picture 264"/>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90602" y="6966889"/>
            <a:ext cx="1097280" cy="1097280"/>
          </a:xfrm>
          <a:prstGeom prst="rect">
            <a:avLst/>
          </a:prstGeom>
        </p:spPr>
      </p:pic>
    </p:spTree>
    <p:extLst>
      <p:ext uri="{BB962C8B-B14F-4D97-AF65-F5344CB8AC3E}">
        <p14:creationId xmlns:p14="http://schemas.microsoft.com/office/powerpoint/2010/main" val="118425897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5" grpId="0" animBg="1"/>
    </p:bldLst>
  </p:timing>
</p:sld>
</file>

<file path=ppt/theme/theme1.xml><?xml version="1.0" encoding="utf-8"?>
<a:theme xmlns:a="http://schemas.openxmlformats.org/drawingml/2006/main" name="21_BasicWhite">
  <a:themeElements>
    <a:clrScheme name="A-Master-Light">
      <a:dk1>
        <a:srgbClr val="1B335F"/>
      </a:dk1>
      <a:lt1>
        <a:srgbClr val="FFFFFF"/>
      </a:lt1>
      <a:dk2>
        <a:srgbClr val="B9B9C2"/>
      </a:dk2>
      <a:lt2>
        <a:srgbClr val="000000"/>
      </a:lt2>
      <a:accent1>
        <a:srgbClr val="1B335F"/>
      </a:accent1>
      <a:accent2>
        <a:srgbClr val="0AA3EB"/>
      </a:accent2>
      <a:accent3>
        <a:srgbClr val="495C7F"/>
      </a:accent3>
      <a:accent4>
        <a:srgbClr val="6CC8F3"/>
      </a:accent4>
      <a:accent5>
        <a:srgbClr val="BDBDBD"/>
      </a:accent5>
      <a:accent6>
        <a:srgbClr val="E8E8E8"/>
      </a:accent6>
      <a:hlink>
        <a:srgbClr val="1B335F"/>
      </a:hlink>
      <a:folHlink>
        <a:srgbClr val="0AA3EB"/>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IBM Plex Sans Bold"/>
        <a:ea typeface="IBM Plex Sans Bold"/>
        <a:cs typeface="IBM Plex Sans Bold"/>
      </a:majorFont>
      <a:minorFont>
        <a:latin typeface="IBM Plex Sans Bold"/>
        <a:ea typeface="IBM Plex Sans Bold"/>
        <a:cs typeface="IBM Plex Sans Bold"/>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B335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2000"/>
          </a:spcBef>
          <a:spcAft>
            <a:spcPts val="0"/>
          </a:spcAft>
          <a:buClrTx/>
          <a:buSzTx/>
          <a:buFontTx/>
          <a:buNone/>
          <a:tabLst/>
          <a:defRPr kumimoji="0" sz="2400" b="0" i="0" u="none" strike="noStrike" cap="none" spc="-24" normalizeH="0" baseline="0">
            <a:ln>
              <a:noFill/>
            </a:ln>
            <a:solidFill>
              <a:srgbClr val="B9B9C2"/>
            </a:solidFill>
            <a:effectLst/>
            <a:uFillTx/>
            <a:latin typeface="IBM Plex Sans Regular"/>
            <a:ea typeface="IBM Plex Sans Regular"/>
            <a:cs typeface="IBM Plex Sans Regular"/>
            <a:sym typeface="IBM Plex Sans Regular"/>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1B335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2438338" rtl="0" fontAlgn="auto" latinLnBrk="0" hangingPunct="0">
          <a:lnSpc>
            <a:spcPct val="120000"/>
          </a:lnSpc>
          <a:spcBef>
            <a:spcPts val="0"/>
          </a:spcBef>
          <a:spcAft>
            <a:spcPts val="0"/>
          </a:spcAft>
          <a:buClrTx/>
          <a:buSzTx/>
          <a:buFontTx/>
          <a:buNone/>
          <a:tabLst/>
          <a:defRPr kumimoji="0" sz="2400" b="0" i="0" u="none" strike="noStrike" cap="none" spc="-24" normalizeH="0" baseline="0">
            <a:ln>
              <a:noFill/>
            </a:ln>
            <a:solidFill>
              <a:srgbClr val="B9B9C2"/>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2988</TotalTime>
  <Words>974</Words>
  <Application>Microsoft Office PowerPoint</Application>
  <PresentationFormat>Custom</PresentationFormat>
  <Paragraphs>187</Paragraphs>
  <Slides>14</Slides>
  <Notes>11</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32" baseType="lpstr">
      <vt:lpstr>SimSun</vt:lpstr>
      <vt:lpstr>Arial</vt:lpstr>
      <vt:lpstr>Calibri</vt:lpstr>
      <vt:lpstr>Fira Sans Extra Condensed SemiBold</vt:lpstr>
      <vt:lpstr>Helvetica Neue</vt:lpstr>
      <vt:lpstr>IBM Plex Sans</vt:lpstr>
      <vt:lpstr>IBM Plex Sans Bold</vt:lpstr>
      <vt:lpstr>IBM Plex Sans Light</vt:lpstr>
      <vt:lpstr>IBM Plex Sans Regular</vt:lpstr>
      <vt:lpstr>Montserrat</vt:lpstr>
      <vt:lpstr>Open Sans</vt:lpstr>
      <vt:lpstr>Open Sans bold</vt:lpstr>
      <vt:lpstr>Poppins</vt:lpstr>
      <vt:lpstr>Roboto</vt:lpstr>
      <vt:lpstr>Segoe UI Light</vt:lpstr>
      <vt:lpstr>TT Hoves Pro Trial DemiBold</vt:lpstr>
      <vt:lpstr>21_BasicWhite</vt:lpstr>
      <vt:lpstr>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Viraj</dc:creator>
  <cp:lastModifiedBy>Microsoft account</cp:lastModifiedBy>
  <cp:revision>327</cp:revision>
  <dcterms:modified xsi:type="dcterms:W3CDTF">2024-08-09T00:11:05Z</dcterms:modified>
</cp:coreProperties>
</file>